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23"/>
  </p:notesMasterIdLst>
  <p:sldIdLst>
    <p:sldId id="256" r:id="rId2"/>
    <p:sldId id="257" r:id="rId3"/>
    <p:sldId id="259" r:id="rId4"/>
    <p:sldId id="261" r:id="rId5"/>
    <p:sldId id="275" r:id="rId6"/>
    <p:sldId id="277" r:id="rId7"/>
    <p:sldId id="278" r:id="rId8"/>
    <p:sldId id="264" r:id="rId9"/>
    <p:sldId id="283" r:id="rId10"/>
    <p:sldId id="263" r:id="rId11"/>
    <p:sldId id="303" r:id="rId12"/>
    <p:sldId id="280" r:id="rId13"/>
    <p:sldId id="281" r:id="rId14"/>
    <p:sldId id="284" r:id="rId15"/>
    <p:sldId id="300" r:id="rId16"/>
    <p:sldId id="301" r:id="rId17"/>
    <p:sldId id="285" r:id="rId18"/>
    <p:sldId id="299" r:id="rId19"/>
    <p:sldId id="297" r:id="rId20"/>
    <p:sldId id="298" r:id="rId21"/>
    <p:sldId id="304" r:id="rId22"/>
  </p:sldIdLst>
  <p:sldSz cx="12192000" cy="6858000"/>
  <p:notesSz cx="6858000" cy="9144000"/>
  <p:defaultText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jpeg>
</file>

<file path=ppt/media/image6.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fa-I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C22D6DF2-C5AC-49C3-8DD9-381182B8EC96}" type="datetimeFigureOut">
              <a:rPr lang="fa-IR" smtClean="0"/>
              <a:t>04/06/1443</a:t>
            </a:fld>
            <a:endParaRPr lang="fa-I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a-I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fa-I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002730EA-0CE4-4C0E-AEC2-B723BEEA4B6F}" type="slidenum">
              <a:rPr lang="fa-IR" smtClean="0"/>
              <a:t>‹#›</a:t>
            </a:fld>
            <a:endParaRPr lang="fa-IR"/>
          </a:p>
        </p:txBody>
      </p:sp>
    </p:spTree>
    <p:extLst>
      <p:ext uri="{BB962C8B-B14F-4D97-AF65-F5344CB8AC3E}">
        <p14:creationId xmlns:p14="http://schemas.microsoft.com/office/powerpoint/2010/main" val="1079242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DBA233E-4EEC-410A-ACC8-4FE8A25B7302}"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mtClean="0"/>
              <a:t>ارائه سمینار تحقیق و تتبع </a:t>
            </a:r>
            <a:endParaRPr lang="fa-IR"/>
          </a:p>
        </p:txBody>
      </p:sp>
      <p:sp>
        <p:nvSpPr>
          <p:cNvPr id="6" name="Slide Number Placeholder 5"/>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4149777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4975115-E7E2-403A-84C7-94B1DFA41F97}" type="datetime8">
              <a:rPr lang="fa-IR" smtClean="0"/>
              <a:t>07 ژانويه 22</a:t>
            </a:fld>
            <a:endParaRPr lang="fa-IR"/>
          </a:p>
        </p:txBody>
      </p:sp>
      <p:sp>
        <p:nvSpPr>
          <p:cNvPr id="6" name="Footer Placeholder 5"/>
          <p:cNvSpPr>
            <a:spLocks noGrp="1"/>
          </p:cNvSpPr>
          <p:nvPr>
            <p:ph type="ftr" sz="quarter" idx="11"/>
          </p:nvPr>
        </p:nvSpPr>
        <p:spPr/>
        <p:txBody>
          <a:bodyPr/>
          <a:lstStyle/>
          <a:p>
            <a:r>
              <a:rPr lang="fa-IR" smtClean="0"/>
              <a:t>ارائه سمینار تحقیق و تتبع </a:t>
            </a:r>
            <a:endParaRPr lang="fa-IR"/>
          </a:p>
        </p:txBody>
      </p:sp>
      <p:sp>
        <p:nvSpPr>
          <p:cNvPr id="7" name="Slide Number Placeholder 6"/>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3878820201"/>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32133D3-D4AB-431B-B19E-D41F96336B32}" type="datetime8">
              <a:rPr lang="fa-IR" smtClean="0"/>
              <a:t>07 ژانويه 22</a:t>
            </a:fld>
            <a:endParaRPr lang="fa-IR"/>
          </a:p>
        </p:txBody>
      </p:sp>
      <p:sp>
        <p:nvSpPr>
          <p:cNvPr id="6" name="Footer Placeholder 5"/>
          <p:cNvSpPr>
            <a:spLocks noGrp="1"/>
          </p:cNvSpPr>
          <p:nvPr>
            <p:ph type="ftr" sz="quarter" idx="11"/>
          </p:nvPr>
        </p:nvSpPr>
        <p:spPr/>
        <p:txBody>
          <a:bodyPr/>
          <a:lstStyle/>
          <a:p>
            <a:r>
              <a:rPr lang="fa-IR" smtClean="0"/>
              <a:t>ارائه سمینار تحقیق و تتبع </a:t>
            </a:r>
            <a:endParaRPr lang="fa-IR"/>
          </a:p>
        </p:txBody>
      </p:sp>
      <p:sp>
        <p:nvSpPr>
          <p:cNvPr id="7" name="Slide Number Placeholder 6"/>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24678484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BDB53E8-D4AF-4333-ACF5-A52305DAC8DD}" type="datetime8">
              <a:rPr lang="fa-IR" smtClean="0"/>
              <a:t>07 ژانويه 22</a:t>
            </a:fld>
            <a:endParaRPr lang="fa-IR"/>
          </a:p>
        </p:txBody>
      </p:sp>
      <p:sp>
        <p:nvSpPr>
          <p:cNvPr id="6" name="Footer Placeholder 5"/>
          <p:cNvSpPr>
            <a:spLocks noGrp="1"/>
          </p:cNvSpPr>
          <p:nvPr>
            <p:ph type="ftr" sz="quarter" idx="11"/>
          </p:nvPr>
        </p:nvSpPr>
        <p:spPr/>
        <p:txBody>
          <a:bodyPr/>
          <a:lstStyle/>
          <a:p>
            <a:r>
              <a:rPr lang="fa-IR" smtClean="0"/>
              <a:t>ارائه سمینار تحقیق و تتبع </a:t>
            </a:r>
            <a:endParaRPr lang="fa-IR"/>
          </a:p>
        </p:txBody>
      </p:sp>
      <p:sp>
        <p:nvSpPr>
          <p:cNvPr id="7" name="Slide Number Placeholder 6"/>
          <p:cNvSpPr>
            <a:spLocks noGrp="1"/>
          </p:cNvSpPr>
          <p:nvPr>
            <p:ph type="sldNum" sz="quarter" idx="12"/>
          </p:nvPr>
        </p:nvSpPr>
        <p:spPr/>
        <p:txBody>
          <a:bodyPr/>
          <a:lstStyle/>
          <a:p>
            <a:fld id="{638EA6BA-5847-498D-A0FF-63A4B780104B}" type="slidenum">
              <a:rPr lang="fa-IR" smtClean="0"/>
              <a:t>‹#›</a:t>
            </a:fld>
            <a:endParaRPr lang="fa-IR"/>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11583049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0E2FC3-D38B-4C4D-AB66-396BA338E9AF}" type="datetime8">
              <a:rPr lang="fa-IR" smtClean="0"/>
              <a:t>07 ژانويه 22</a:t>
            </a:fld>
            <a:endParaRPr lang="fa-IR"/>
          </a:p>
        </p:txBody>
      </p:sp>
      <p:sp>
        <p:nvSpPr>
          <p:cNvPr id="6" name="Footer Placeholder 5"/>
          <p:cNvSpPr>
            <a:spLocks noGrp="1"/>
          </p:cNvSpPr>
          <p:nvPr>
            <p:ph type="ftr" sz="quarter" idx="11"/>
          </p:nvPr>
        </p:nvSpPr>
        <p:spPr/>
        <p:txBody>
          <a:bodyPr/>
          <a:lstStyle/>
          <a:p>
            <a:r>
              <a:rPr lang="fa-IR" smtClean="0"/>
              <a:t>ارائه سمینار تحقیق و تتبع </a:t>
            </a:r>
            <a:endParaRPr lang="fa-IR"/>
          </a:p>
        </p:txBody>
      </p:sp>
      <p:sp>
        <p:nvSpPr>
          <p:cNvPr id="7" name="Slide Number Placeholder 6"/>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24004827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64975115-E7E2-403A-84C7-94B1DFA41F97}" type="datetime8">
              <a:rPr lang="fa-IR" smtClean="0"/>
              <a:t>07 ژانويه 22</a:t>
            </a:fld>
            <a:endParaRPr lang="fa-IR"/>
          </a:p>
        </p:txBody>
      </p:sp>
      <p:sp>
        <p:nvSpPr>
          <p:cNvPr id="4" name="Footer Placeholder 3"/>
          <p:cNvSpPr>
            <a:spLocks noGrp="1"/>
          </p:cNvSpPr>
          <p:nvPr>
            <p:ph type="ftr" sz="quarter" idx="11"/>
          </p:nvPr>
        </p:nvSpPr>
        <p:spPr/>
        <p:txBody>
          <a:bodyPr/>
          <a:lstStyle/>
          <a:p>
            <a:r>
              <a:rPr lang="fa-IR" smtClean="0"/>
              <a:t>ارائه سمینار تحقیق و تتبع </a:t>
            </a:r>
            <a:endParaRPr lang="fa-IR"/>
          </a:p>
        </p:txBody>
      </p:sp>
      <p:sp>
        <p:nvSpPr>
          <p:cNvPr id="5" name="Slide Number Placeholder 4"/>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1764530979"/>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64975115-E7E2-403A-84C7-94B1DFA41F97}" type="datetime8">
              <a:rPr lang="fa-IR" smtClean="0"/>
              <a:t>07 ژانويه 22</a:t>
            </a:fld>
            <a:endParaRPr lang="fa-IR"/>
          </a:p>
        </p:txBody>
      </p:sp>
      <p:sp>
        <p:nvSpPr>
          <p:cNvPr id="4" name="Footer Placeholder 3"/>
          <p:cNvSpPr>
            <a:spLocks noGrp="1"/>
          </p:cNvSpPr>
          <p:nvPr>
            <p:ph type="ftr" sz="quarter" idx="11"/>
          </p:nvPr>
        </p:nvSpPr>
        <p:spPr/>
        <p:txBody>
          <a:bodyPr/>
          <a:lstStyle/>
          <a:p>
            <a:r>
              <a:rPr lang="fa-IR" smtClean="0"/>
              <a:t>ارائه سمینار تحقیق و تتبع </a:t>
            </a:r>
            <a:endParaRPr lang="fa-IR"/>
          </a:p>
        </p:txBody>
      </p:sp>
      <p:sp>
        <p:nvSpPr>
          <p:cNvPr id="5" name="Slide Number Placeholder 4"/>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1473128481"/>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8741375-872A-4FA3-8725-ACA001B14877}"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mtClean="0"/>
              <a:t>ارائه سمینار تحقیق و تتبع </a:t>
            </a:r>
            <a:endParaRPr lang="fa-IR"/>
          </a:p>
        </p:txBody>
      </p:sp>
      <p:sp>
        <p:nvSpPr>
          <p:cNvPr id="6" name="Slide Number Placeholder 5"/>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4821512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A6F7403-D4CE-4CB6-9BD8-283212106229}"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mtClean="0"/>
              <a:t>ارائه سمینار تحقیق و تتبع </a:t>
            </a:r>
            <a:endParaRPr lang="fa-IR"/>
          </a:p>
        </p:txBody>
      </p:sp>
      <p:sp>
        <p:nvSpPr>
          <p:cNvPr id="6" name="Slide Number Placeholder 5"/>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1500589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mtClean="0"/>
              <a:t>ارائه سمینار تحقیق و تتبع </a:t>
            </a:r>
            <a:endParaRPr lang="fa-IR"/>
          </a:p>
        </p:txBody>
      </p:sp>
      <p:sp>
        <p:nvSpPr>
          <p:cNvPr id="6" name="Slide Number Placeholder 5"/>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2886360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DDD66CE-537D-48DF-B32B-3DCCA7B654D5}"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mtClean="0"/>
              <a:t>ارائه سمینار تحقیق و تتبع </a:t>
            </a:r>
            <a:endParaRPr lang="fa-IR"/>
          </a:p>
        </p:txBody>
      </p:sp>
      <p:sp>
        <p:nvSpPr>
          <p:cNvPr id="6" name="Slide Number Placeholder 5"/>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1411021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2B8C3C0-51FD-4C4B-A649-F06C486A75CD}" type="datetime8">
              <a:rPr lang="fa-IR" smtClean="0"/>
              <a:t>07 ژانويه 22</a:t>
            </a:fld>
            <a:endParaRPr lang="fa-IR"/>
          </a:p>
        </p:txBody>
      </p:sp>
      <p:sp>
        <p:nvSpPr>
          <p:cNvPr id="6" name="Footer Placeholder 5"/>
          <p:cNvSpPr>
            <a:spLocks noGrp="1"/>
          </p:cNvSpPr>
          <p:nvPr>
            <p:ph type="ftr" sz="quarter" idx="11"/>
          </p:nvPr>
        </p:nvSpPr>
        <p:spPr/>
        <p:txBody>
          <a:bodyPr/>
          <a:lstStyle/>
          <a:p>
            <a:r>
              <a:rPr lang="fa-IR" smtClean="0"/>
              <a:t>ارائه سمینار تحقیق و تتبع </a:t>
            </a:r>
            <a:endParaRPr lang="fa-IR"/>
          </a:p>
        </p:txBody>
      </p:sp>
      <p:sp>
        <p:nvSpPr>
          <p:cNvPr id="7" name="Slide Number Placeholder 6"/>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2575446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DAE2ED0-BDFD-4680-B8B4-1D492FF6285E}" type="datetime8">
              <a:rPr lang="fa-IR" smtClean="0"/>
              <a:t>07 ژانويه 22</a:t>
            </a:fld>
            <a:endParaRPr lang="fa-IR"/>
          </a:p>
        </p:txBody>
      </p:sp>
      <p:sp>
        <p:nvSpPr>
          <p:cNvPr id="8" name="Footer Placeholder 7"/>
          <p:cNvSpPr>
            <a:spLocks noGrp="1"/>
          </p:cNvSpPr>
          <p:nvPr>
            <p:ph type="ftr" sz="quarter" idx="11"/>
          </p:nvPr>
        </p:nvSpPr>
        <p:spPr/>
        <p:txBody>
          <a:bodyPr/>
          <a:lstStyle/>
          <a:p>
            <a:r>
              <a:rPr lang="fa-IR" smtClean="0"/>
              <a:t>ارائه سمینار تحقیق و تتبع </a:t>
            </a:r>
            <a:endParaRPr lang="fa-IR"/>
          </a:p>
        </p:txBody>
      </p:sp>
      <p:sp>
        <p:nvSpPr>
          <p:cNvPr id="9" name="Slide Number Placeholder 8"/>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2556046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307AC75-A03F-4D68-BC08-885D34D04857}" type="datetime8">
              <a:rPr lang="fa-IR" smtClean="0"/>
              <a:t>07 ژانويه 22</a:t>
            </a:fld>
            <a:endParaRPr lang="fa-IR"/>
          </a:p>
        </p:txBody>
      </p:sp>
      <p:sp>
        <p:nvSpPr>
          <p:cNvPr id="4" name="Footer Placeholder 3"/>
          <p:cNvSpPr>
            <a:spLocks noGrp="1"/>
          </p:cNvSpPr>
          <p:nvPr>
            <p:ph type="ftr" sz="quarter" idx="11"/>
          </p:nvPr>
        </p:nvSpPr>
        <p:spPr/>
        <p:txBody>
          <a:bodyPr/>
          <a:lstStyle/>
          <a:p>
            <a:r>
              <a:rPr lang="fa-IR" smtClean="0"/>
              <a:t>ارائه سمینار تحقیق و تتبع </a:t>
            </a:r>
            <a:endParaRPr lang="fa-IR"/>
          </a:p>
        </p:txBody>
      </p:sp>
      <p:sp>
        <p:nvSpPr>
          <p:cNvPr id="5" name="Slide Number Placeholder 4"/>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16749846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ECA69BFC-CA2F-4B7D-8CF1-A623FC9B984E}" type="datetime8">
              <a:rPr lang="fa-IR" smtClean="0"/>
              <a:t>07 ژانويه 22</a:t>
            </a:fld>
            <a:endParaRPr lang="fa-IR"/>
          </a:p>
        </p:txBody>
      </p:sp>
      <p:sp>
        <p:nvSpPr>
          <p:cNvPr id="3" name="Footer Placeholder 2"/>
          <p:cNvSpPr>
            <a:spLocks noGrp="1"/>
          </p:cNvSpPr>
          <p:nvPr>
            <p:ph type="ftr" sz="quarter" idx="11"/>
          </p:nvPr>
        </p:nvSpPr>
        <p:spPr/>
        <p:txBody>
          <a:bodyPr/>
          <a:lstStyle/>
          <a:p>
            <a:r>
              <a:rPr lang="fa-IR" smtClean="0"/>
              <a:t>ارائه سمینار تحقیق و تتبع </a:t>
            </a:r>
            <a:endParaRPr lang="fa-IR"/>
          </a:p>
        </p:txBody>
      </p:sp>
      <p:sp>
        <p:nvSpPr>
          <p:cNvPr id="4" name="Slide Number Placeholder 3"/>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2979896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16EEF7E-17E6-4464-B967-11EAABD82F09}" type="datetime8">
              <a:rPr lang="fa-IR" smtClean="0"/>
              <a:t>07 ژانويه 22</a:t>
            </a:fld>
            <a:endParaRPr lang="fa-IR"/>
          </a:p>
        </p:txBody>
      </p:sp>
      <p:sp>
        <p:nvSpPr>
          <p:cNvPr id="6" name="Footer Placeholder 5"/>
          <p:cNvSpPr>
            <a:spLocks noGrp="1"/>
          </p:cNvSpPr>
          <p:nvPr>
            <p:ph type="ftr" sz="quarter" idx="11"/>
          </p:nvPr>
        </p:nvSpPr>
        <p:spPr/>
        <p:txBody>
          <a:bodyPr/>
          <a:lstStyle/>
          <a:p>
            <a:r>
              <a:rPr lang="fa-IR" smtClean="0"/>
              <a:t>ارائه سمینار تحقیق و تتبع </a:t>
            </a:r>
            <a:endParaRPr lang="fa-IR"/>
          </a:p>
        </p:txBody>
      </p:sp>
      <p:sp>
        <p:nvSpPr>
          <p:cNvPr id="7" name="Slide Number Placeholder 6"/>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978665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C01CE93-9A83-40FA-98A2-E0C9AAAF4256}" type="datetime8">
              <a:rPr lang="fa-IR" smtClean="0"/>
              <a:t>07 ژانويه 22</a:t>
            </a:fld>
            <a:endParaRPr lang="fa-IR"/>
          </a:p>
        </p:txBody>
      </p:sp>
      <p:sp>
        <p:nvSpPr>
          <p:cNvPr id="6" name="Footer Placeholder 5"/>
          <p:cNvSpPr>
            <a:spLocks noGrp="1"/>
          </p:cNvSpPr>
          <p:nvPr>
            <p:ph type="ftr" sz="quarter" idx="11"/>
          </p:nvPr>
        </p:nvSpPr>
        <p:spPr/>
        <p:txBody>
          <a:bodyPr/>
          <a:lstStyle/>
          <a:p>
            <a:r>
              <a:rPr lang="fa-IR" smtClean="0"/>
              <a:t>ارائه سمینار تحقیق و تتبع </a:t>
            </a:r>
            <a:endParaRPr lang="fa-IR"/>
          </a:p>
        </p:txBody>
      </p:sp>
      <p:sp>
        <p:nvSpPr>
          <p:cNvPr id="7" name="Slide Number Placeholder 6"/>
          <p:cNvSpPr>
            <a:spLocks noGrp="1"/>
          </p:cNvSpPr>
          <p:nvPr>
            <p:ph type="sldNum" sz="quarter" idx="12"/>
          </p:nvPr>
        </p:nvSpPr>
        <p:spPr/>
        <p:txBody>
          <a:bodyPr/>
          <a:lstStyle/>
          <a:p>
            <a:fld id="{638EA6BA-5847-498D-A0FF-63A4B780104B}" type="slidenum">
              <a:rPr lang="fa-IR" smtClean="0"/>
              <a:t>‹#›</a:t>
            </a:fld>
            <a:endParaRPr lang="fa-IR"/>
          </a:p>
        </p:txBody>
      </p:sp>
    </p:spTree>
    <p:extLst>
      <p:ext uri="{BB962C8B-B14F-4D97-AF65-F5344CB8AC3E}">
        <p14:creationId xmlns:p14="http://schemas.microsoft.com/office/powerpoint/2010/main" val="1852818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64975115-E7E2-403A-84C7-94B1DFA41F97}" type="datetime8">
              <a:rPr lang="fa-IR" smtClean="0"/>
              <a:t>07 ژانويه 22</a:t>
            </a:fld>
            <a:endParaRPr lang="fa-IR"/>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r>
              <a:rPr lang="fa-IR" smtClean="0"/>
              <a:t>ارائه سمینار تحقیق و تتبع </a:t>
            </a:r>
            <a:endParaRPr lang="fa-IR"/>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38EA6BA-5847-498D-A0FF-63A4B780104B}" type="slidenum">
              <a:rPr lang="fa-IR" smtClean="0"/>
              <a:t>‹#›</a:t>
            </a:fld>
            <a:endParaRPr lang="fa-IR"/>
          </a:p>
        </p:txBody>
      </p:sp>
    </p:spTree>
    <p:extLst>
      <p:ext uri="{BB962C8B-B14F-4D97-AF65-F5344CB8AC3E}">
        <p14:creationId xmlns:p14="http://schemas.microsoft.com/office/powerpoint/2010/main" val="340486828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Lst>
  <p:hf hdr="0"/>
  <p:txStyles>
    <p:titleStyle>
      <a:lvl1pPr algn="ctr" defTabSz="914400" rtl="1"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r" defTabSz="914400" rtl="1"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r" defTabSz="914400" rtl="1"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r" defTabSz="914400" rtl="1"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r" defTabSz="914400" rtl="1"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r" defTabSz="914400" rtl="1"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r" defTabSz="914400" rtl="1"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r" defTabSz="914400" rtl="1"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r" defTabSz="914400" rtl="1"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r" defTabSz="914400" rtl="1"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image" Target="../media/image5.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4.png"/><Relationship Id="rId4" Type="http://schemas.openxmlformats.org/officeDocument/2006/relationships/image" Target="../media/image6.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slide" Target="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fa-IR" b="1">
                <a:solidFill>
                  <a:prstClr val="black"/>
                </a:solidFill>
                <a:cs typeface="B Zar" panose="00000400000000000000" pitchFamily="2" charset="-78"/>
              </a:rPr>
              <a:t>بسم الله الرحمن الرحیم</a:t>
            </a:r>
            <a:endParaRPr lang="fa-IR" b="1">
              <a:cs typeface="B Zar" panose="00000400000000000000" pitchFamily="2" charset="-78"/>
            </a:endParaRPr>
          </a:p>
        </p:txBody>
      </p:sp>
      <p:sp>
        <p:nvSpPr>
          <p:cNvPr id="4" name="Date Placeholder 3"/>
          <p:cNvSpPr>
            <a:spLocks noGrp="1"/>
          </p:cNvSpPr>
          <p:nvPr>
            <p:ph type="dt" sz="half" idx="10"/>
          </p:nvPr>
        </p:nvSpPr>
        <p:spPr/>
        <p:txBody>
          <a:bodyPr/>
          <a:lstStyle/>
          <a:p>
            <a:fld id="{5C0A2987-8085-45ED-B543-492872897D1F}" type="datetime8">
              <a:rPr lang="fa-IR" smtClean="0"/>
              <a:t>07 ژانويه 22</a:t>
            </a:fld>
            <a:endParaRPr lang="fa-IR"/>
          </a:p>
        </p:txBody>
      </p:sp>
      <p:sp>
        <p:nvSpPr>
          <p:cNvPr id="5" name="Footer Placeholder 4"/>
          <p:cNvSpPr>
            <a:spLocks noGrp="1"/>
          </p:cNvSpPr>
          <p:nvPr>
            <p:ph type="ftr" sz="quarter" idx="11"/>
          </p:nvPr>
        </p:nvSpPr>
        <p:spPr>
          <a:xfrm>
            <a:off x="691427" y="5989845"/>
            <a:ext cx="8221968" cy="456448"/>
          </a:xfrm>
        </p:spPr>
        <p:txBody>
          <a:bodyPr/>
          <a:lstStyle/>
          <a:p>
            <a:r>
              <a:rPr lang="fa-IR" sz="2400" b="1" smtClean="0">
                <a:solidFill>
                  <a:schemeClr val="tx1"/>
                </a:solidFill>
                <a:cs typeface="B Zar" panose="00000400000000000000" pitchFamily="2" charset="-78"/>
              </a:rPr>
              <a:t>ارائه سمینار تحقیق و تتبع </a:t>
            </a:r>
            <a:endParaRPr lang="fa-IR" sz="2400">
              <a:solidFill>
                <a:schemeClr val="tx1"/>
              </a:solidFill>
              <a:cs typeface="B Zar" panose="00000400000000000000" pitchFamily="2" charset="-78"/>
            </a:endParaRPr>
          </a:p>
        </p:txBody>
      </p:sp>
      <p:sp>
        <p:nvSpPr>
          <p:cNvPr id="6" name="Slide Number Placeholder 5"/>
          <p:cNvSpPr>
            <a:spLocks noGrp="1"/>
          </p:cNvSpPr>
          <p:nvPr>
            <p:ph type="sldNum" sz="quarter" idx="12"/>
          </p:nvPr>
        </p:nvSpPr>
        <p:spPr>
          <a:xfrm>
            <a:off x="8754057" y="6081169"/>
            <a:ext cx="648735" cy="365124"/>
          </a:xfrm>
        </p:spPr>
        <p:txBody>
          <a:bodyPr/>
          <a:lstStyle/>
          <a:p>
            <a:fld id="{638EA6BA-5847-498D-A0FF-63A4B780104B}" type="slidenum">
              <a:rPr lang="fa-IR" sz="2400" smtClean="0">
                <a:solidFill>
                  <a:schemeClr val="tx1"/>
                </a:solidFill>
                <a:cs typeface="B Zar" panose="00000400000000000000" pitchFamily="2" charset="-78"/>
              </a:rPr>
              <a:t>1</a:t>
            </a:fld>
            <a:endParaRPr lang="fa-IR" sz="2400">
              <a:solidFill>
                <a:schemeClr val="tx1"/>
              </a:solidFill>
              <a:cs typeface="B Zar" panose="00000400000000000000" pitchFamily="2" charset="-78"/>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699234154"/>
      </p:ext>
    </p:extLst>
  </p:cSld>
  <p:clrMapOvr>
    <a:masterClrMapping/>
  </p:clrMapOvr>
  <mc:AlternateContent xmlns:mc="http://schemas.openxmlformats.org/markup-compatibility/2006">
    <mc:Choice xmlns:p14="http://schemas.microsoft.com/office/powerpoint/2010/main" Requires="p14">
      <p:transition spd="slow" p14:dur="2000" advTm="8111"/>
    </mc:Choice>
    <mc:Fallback>
      <p:transition spd="slow" advTm="8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p:cNvSpPr>
            <a:spLocks noGrp="1"/>
          </p:cNvSpPr>
          <p:nvPr>
            <p:ph sz="quarter" idx="13"/>
          </p:nvPr>
        </p:nvSpPr>
        <p:spPr>
          <a:xfrm>
            <a:off x="677333" y="1068947"/>
            <a:ext cx="10334103" cy="3903470"/>
          </a:xfrm>
        </p:spPr>
        <p:txBody>
          <a:bodyPr>
            <a:normAutofit/>
          </a:bodyPr>
          <a:lstStyle/>
          <a:p>
            <a:pPr>
              <a:buFont typeface="+mj-lt"/>
              <a:buAutoNum type="arabicPeriod"/>
            </a:pPr>
            <a:r>
              <a:rPr lang="ar-SA" sz="2400" b="1" dirty="0">
                <a:ea typeface="Calibri" panose="020F0502020204030204" pitchFamily="34" charset="0"/>
                <a:cs typeface="B Zar" panose="00000400000000000000" pitchFamily="2" charset="-78"/>
              </a:rPr>
              <a:t> </a:t>
            </a:r>
            <a:r>
              <a:rPr lang="ar-SA" sz="2400" b="1" dirty="0">
                <a:latin typeface="Calibri" panose="020F0502020204030204" pitchFamily="34" charset="0"/>
                <a:ea typeface="Calibri" panose="020F0502020204030204" pitchFamily="34" charset="0"/>
                <a:cs typeface="B Zar" panose="00000400000000000000" pitchFamily="2" charset="-78"/>
              </a:rPr>
              <a:t>ادبیات سیستم‌ها</a:t>
            </a:r>
            <a:r>
              <a:rPr lang="en-US" sz="2400" b="1" dirty="0">
                <a:latin typeface="Calibri" panose="020F0502020204030204" pitchFamily="34" charset="0"/>
                <a:ea typeface="Calibri" panose="020F0502020204030204" pitchFamily="34" charset="0"/>
                <a:cs typeface="B Zar" panose="00000400000000000000" pitchFamily="2" charset="-78"/>
              </a:rPr>
              <a:t> </a:t>
            </a:r>
            <a:endParaRPr lang="en-US" sz="2400" b="1" dirty="0" smtClean="0">
              <a:latin typeface="Calibri" panose="020F0502020204030204" pitchFamily="34" charset="0"/>
              <a:ea typeface="Calibri" panose="020F0502020204030204" pitchFamily="34" charset="0"/>
              <a:cs typeface="B Zar" panose="00000400000000000000" pitchFamily="2" charset="-78"/>
            </a:endParaRPr>
          </a:p>
          <a:p>
            <a:pPr>
              <a:buFont typeface="+mj-lt"/>
              <a:buAutoNum type="arabicPeriod"/>
            </a:pPr>
            <a:r>
              <a:rPr lang="en-US" sz="2400" b="1" dirty="0" smtClean="0">
                <a:solidFill>
                  <a:prstClr val="black"/>
                </a:solidFill>
                <a:latin typeface="Calibri" panose="020F0502020204030204" pitchFamily="34" charset="0"/>
                <a:ea typeface="Calibri" panose="020F0502020204030204" pitchFamily="34" charset="0"/>
                <a:cs typeface="B Zar" panose="00000400000000000000" pitchFamily="2" charset="-78"/>
              </a:rPr>
              <a:t> </a:t>
            </a:r>
            <a:r>
              <a:rPr lang="ar-SA" sz="2400" b="1" dirty="0" smtClean="0">
                <a:solidFill>
                  <a:prstClr val="black"/>
                </a:solidFill>
                <a:latin typeface="Calibri" panose="020F0502020204030204" pitchFamily="34" charset="0"/>
                <a:ea typeface="Calibri" panose="020F0502020204030204" pitchFamily="34" charset="0"/>
                <a:cs typeface="B Zar" panose="00000400000000000000" pitchFamily="2" charset="-78"/>
              </a:rPr>
              <a:t>ادبیات </a:t>
            </a:r>
            <a:r>
              <a:rPr lang="ar-SA" sz="2400" b="1" dirty="0">
                <a:solidFill>
                  <a:prstClr val="black"/>
                </a:solidFill>
                <a:latin typeface="Calibri" panose="020F0502020204030204" pitchFamily="34" charset="0"/>
                <a:ea typeface="Calibri" panose="020F0502020204030204" pitchFamily="34" charset="0"/>
                <a:cs typeface="B Zar" panose="00000400000000000000" pitchFamily="2" charset="-78"/>
              </a:rPr>
              <a:t>در مهندسی </a:t>
            </a:r>
            <a:r>
              <a:rPr lang="ar-SA" sz="2400" b="1" dirty="0" smtClean="0">
                <a:solidFill>
                  <a:prstClr val="black"/>
                </a:solidFill>
                <a:latin typeface="Calibri" panose="020F0502020204030204" pitchFamily="34" charset="0"/>
                <a:ea typeface="Calibri" panose="020F0502020204030204" pitchFamily="34" charset="0"/>
                <a:cs typeface="B Zar" panose="00000400000000000000" pitchFamily="2" charset="-78"/>
              </a:rPr>
              <a:t>نرم‌افزار</a:t>
            </a:r>
            <a:endParaRPr lang="en-US" sz="2400" b="1" dirty="0" smtClean="0">
              <a:solidFill>
                <a:prstClr val="black"/>
              </a:solidFill>
              <a:latin typeface="Calibri" panose="020F0502020204030204" pitchFamily="34" charset="0"/>
              <a:ea typeface="Calibri" panose="020F0502020204030204" pitchFamily="34" charset="0"/>
              <a:cs typeface="B Zar" panose="00000400000000000000" pitchFamily="2" charset="-78"/>
            </a:endParaRPr>
          </a:p>
          <a:p>
            <a:pPr lvl="0">
              <a:buClr>
                <a:prstClr val="black"/>
              </a:buClr>
              <a:buFont typeface="+mj-lt"/>
              <a:buAutoNum type="arabicPeriod"/>
            </a:pPr>
            <a:r>
              <a:rPr lang="ar-SA" sz="2400" b="1" dirty="0" smtClean="0">
                <a:solidFill>
                  <a:prstClr val="black"/>
                </a:solidFill>
                <a:latin typeface="Calibri" panose="020F0502020204030204" pitchFamily="34" charset="0"/>
                <a:ea typeface="Calibri" panose="020F0502020204030204" pitchFamily="34" charset="0"/>
                <a:cs typeface="B Zar" panose="00000400000000000000" pitchFamily="2" charset="-78"/>
              </a:rPr>
              <a:t>ادبیات </a:t>
            </a:r>
            <a:r>
              <a:rPr lang="ar-SA" sz="2400" b="1" dirty="0">
                <a:solidFill>
                  <a:prstClr val="black"/>
                </a:solidFill>
                <a:latin typeface="Calibri" panose="020F0502020204030204" pitchFamily="34" charset="0"/>
                <a:ea typeface="Calibri" panose="020F0502020204030204" pitchFamily="34" charset="0"/>
                <a:cs typeface="B Zar" panose="00000400000000000000" pitchFamily="2" charset="-78"/>
              </a:rPr>
              <a:t>در داده‌کاوی</a:t>
            </a:r>
            <a:endParaRPr lang="fa-IR" sz="2400" b="1" dirty="0">
              <a:solidFill>
                <a:prstClr val="black"/>
              </a:solidFill>
              <a:cs typeface="B Zar" panose="00000400000000000000" pitchFamily="2" charset="-78"/>
            </a:endParaRPr>
          </a:p>
          <a:p>
            <a:pPr lvl="0">
              <a:buClr>
                <a:prstClr val="black"/>
              </a:buClr>
              <a:buFont typeface="+mj-lt"/>
              <a:buAutoNum type="arabicPeriod"/>
            </a:pPr>
            <a:endParaRPr lang="fa-IR" sz="2400" b="1" dirty="0">
              <a:solidFill>
                <a:prstClr val="black"/>
              </a:solidFill>
              <a:latin typeface="Calibri" panose="020F0502020204030204" pitchFamily="34" charset="0"/>
              <a:ea typeface="Calibri" panose="020F0502020204030204" pitchFamily="34" charset="0"/>
              <a:cs typeface="B Zar" panose="00000400000000000000" pitchFamily="2" charset="-78"/>
            </a:endParaRPr>
          </a:p>
          <a:p>
            <a:pPr>
              <a:buFont typeface="+mj-lt"/>
              <a:buAutoNum type="arabicPeriod"/>
            </a:pPr>
            <a:endParaRPr lang="en-US" sz="2400" b="1" dirty="0" smtClean="0">
              <a:latin typeface="Calibri" panose="020F0502020204030204" pitchFamily="34" charset="0"/>
              <a:ea typeface="Calibri" panose="020F0502020204030204" pitchFamily="34" charset="0"/>
              <a:cs typeface="B Zar" panose="00000400000000000000" pitchFamily="2" charset="-78"/>
            </a:endParaRPr>
          </a:p>
        </p:txBody>
      </p:sp>
      <p:sp>
        <p:nvSpPr>
          <p:cNvPr id="4" name="Date Placeholder 3"/>
          <p:cNvSpPr>
            <a:spLocks noGrp="1"/>
          </p:cNvSpPr>
          <p:nvPr>
            <p:ph type="dt" sz="half" idx="10"/>
          </p:nvPr>
        </p:nvSpPr>
        <p:spPr/>
        <p:txBody>
          <a:bodyPr/>
          <a:lstStyle/>
          <a:p>
            <a:fld id="{7DBA233E-4EEC-410A-ACC8-4FE8A25B7302}"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t>10</a:t>
            </a:fld>
            <a:endParaRPr lang="fa-IR" sz="2000" b="1"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788350610"/>
      </p:ext>
    </p:extLst>
  </p:cSld>
  <p:clrMapOvr>
    <a:masterClrMapping/>
  </p:clrMapOvr>
  <mc:AlternateContent xmlns:mc="http://schemas.openxmlformats.org/markup-compatibility/2006">
    <mc:Choice xmlns:p14="http://schemas.microsoft.com/office/powerpoint/2010/main" Requires="p14">
      <p:transition spd="slow" p14:dur="2000" advTm="10834"/>
    </mc:Choice>
    <mc:Fallback>
      <p:transition spd="slow" advTm="10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342900" indent="-342900" algn="r">
              <a:buFont typeface="Arial" panose="020B0604020202020204" pitchFamily="34" charset="0"/>
              <a:buChar char="•"/>
            </a:pPr>
            <a:r>
              <a:rPr lang="ar-SA" sz="2400" b="1" dirty="0">
                <a:latin typeface="Calibri" panose="020F0502020204030204" pitchFamily="34" charset="0"/>
                <a:ea typeface="Calibri" panose="020F0502020204030204" pitchFamily="34" charset="0"/>
                <a:cs typeface="B Zar" panose="00000400000000000000" pitchFamily="2" charset="-78"/>
              </a:rPr>
              <a:t>ادبیات سیستم‌ها</a:t>
            </a:r>
            <a:r>
              <a:rPr lang="fa-IR" sz="2400" b="1"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rPr>
              <a:t/>
            </a:r>
            <a:br>
              <a:rPr lang="fa-IR" sz="2400" b="1"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rPr>
            </a:br>
            <a:r>
              <a:rPr lang="en-US" sz="2400" b="1" dirty="0">
                <a:latin typeface="Calibri" panose="020F0502020204030204" pitchFamily="34" charset="0"/>
                <a:ea typeface="Calibri" panose="020F0502020204030204" pitchFamily="34" charset="0"/>
                <a:cs typeface="B Zar" panose="00000400000000000000" pitchFamily="2" charset="-78"/>
              </a:rPr>
              <a:t/>
            </a:r>
            <a:br>
              <a:rPr lang="en-US" sz="2400" b="1" dirty="0">
                <a:latin typeface="Calibri" panose="020F0502020204030204" pitchFamily="34" charset="0"/>
                <a:ea typeface="Calibri" panose="020F0502020204030204" pitchFamily="34" charset="0"/>
                <a:cs typeface="B Zar" panose="00000400000000000000" pitchFamily="2" charset="-78"/>
              </a:rPr>
            </a:br>
            <a:r>
              <a:rPr lang="fa-IR" sz="2000" b="1" dirty="0">
                <a:latin typeface="Calibri" panose="020F0502020204030204" pitchFamily="34" charset="0"/>
                <a:ea typeface="Calibri" panose="020F0502020204030204" pitchFamily="34" charset="0"/>
                <a:cs typeface="B Zar" panose="00000400000000000000" pitchFamily="2" charset="-78"/>
              </a:rPr>
              <a:t>شامل سه مرحله اصلی:</a:t>
            </a:r>
            <a:endParaRPr lang="fa-IR" sz="2000" b="1" dirty="0"/>
          </a:p>
        </p:txBody>
      </p:sp>
      <p:sp>
        <p:nvSpPr>
          <p:cNvPr id="3" name="Content Placeholder 2"/>
          <p:cNvSpPr>
            <a:spLocks noGrp="1"/>
          </p:cNvSpPr>
          <p:nvPr>
            <p:ph sz="quarter" idx="13"/>
          </p:nvPr>
        </p:nvSpPr>
        <p:spPr/>
        <p:txBody>
          <a:bodyPr>
            <a:normAutofit/>
          </a:bodyPr>
          <a:lstStyle/>
          <a:p>
            <a:r>
              <a:rPr lang="fa-IR" sz="1800" b="1" dirty="0">
                <a:solidFill>
                  <a:srgbClr val="000000"/>
                </a:solidFill>
                <a:latin typeface="Calibri" panose="020F0502020204030204" pitchFamily="34" charset="0"/>
                <a:ea typeface="Times New Roman" panose="02020603050405020304" pitchFamily="18" charset="0"/>
                <a:cs typeface="B Zar" panose="00000400000000000000" pitchFamily="2" charset="-78"/>
              </a:rPr>
              <a:t>بررسی عمیق و طبقه‌بندی ادبیات </a:t>
            </a:r>
            <a:endParaRPr lang="fa-IR" sz="1800" b="1" dirty="0" smtClean="0">
              <a:solidFill>
                <a:srgbClr val="000000"/>
              </a:solidFill>
              <a:latin typeface="Calibri" panose="020F0502020204030204" pitchFamily="34" charset="0"/>
              <a:ea typeface="Times New Roman" panose="02020603050405020304" pitchFamily="18" charset="0"/>
              <a:cs typeface="B Zar" panose="00000400000000000000" pitchFamily="2" charset="-78"/>
            </a:endParaRPr>
          </a:p>
          <a:p>
            <a:r>
              <a:rPr lang="fa-IR" sz="1800" b="1" dirty="0">
                <a:solidFill>
                  <a:srgbClr val="000000"/>
                </a:solidFill>
                <a:latin typeface="Calibri" panose="020F0502020204030204" pitchFamily="34" charset="0"/>
                <a:ea typeface="Times New Roman" panose="02020603050405020304" pitchFamily="18" charset="0"/>
                <a:cs typeface="B Zar" panose="00000400000000000000" pitchFamily="2" charset="-78"/>
              </a:rPr>
              <a:t>ارائه نتایج </a:t>
            </a:r>
            <a:endParaRPr lang="fa-IR" sz="1800" b="1" dirty="0" smtClean="0">
              <a:solidFill>
                <a:srgbClr val="000000"/>
              </a:solidFill>
              <a:latin typeface="Calibri" panose="020F0502020204030204" pitchFamily="34" charset="0"/>
              <a:ea typeface="Times New Roman" panose="02020603050405020304" pitchFamily="18" charset="0"/>
              <a:cs typeface="B Zar" panose="00000400000000000000" pitchFamily="2" charset="-78"/>
            </a:endParaRPr>
          </a:p>
          <a:p>
            <a:r>
              <a:rPr lang="fa-IR" sz="1800" b="1" dirty="0">
                <a:solidFill>
                  <a:srgbClr val="000000"/>
                </a:solidFill>
                <a:latin typeface="Calibri" panose="020F0502020204030204" pitchFamily="34" charset="0"/>
                <a:ea typeface="Times New Roman" panose="02020603050405020304" pitchFamily="18" charset="0"/>
                <a:cs typeface="B Zar" panose="00000400000000000000" pitchFamily="2" charset="-78"/>
              </a:rPr>
              <a:t>برجسته‌کردن چالش‌ها/فرصت‌های احتمالی </a:t>
            </a:r>
            <a:endParaRPr lang="fa-IR" sz="1800" b="1" dirty="0">
              <a:cs typeface="B Zar" panose="00000400000000000000" pitchFamily="2" charset="-78"/>
            </a:endParaRP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0D6C66-A208-42BC-964A-96C3BC55D89B}" type="datetime8">
              <a:rPr kumimoji="0" lang="fa-IR" sz="1000" b="0" i="0" u="none" strike="noStrike" kern="1200" cap="none" spc="0" normalizeH="0" baseline="0" noProof="0" smtClean="0">
                <a:ln>
                  <a:noFill/>
                </a:ln>
                <a:solidFill>
                  <a:prstClr val="black"/>
                </a:solidFill>
                <a:effectLst/>
                <a:uLnTx/>
                <a:uFillTx/>
                <a:latin typeface="Tw Cen MT" panose="020B0602020104020603"/>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07 ژانويه 22</a:t>
            </a:fld>
            <a:endParaRPr kumimoji="0" lang="fa-IR" sz="1000" b="0" i="0" u="none" strike="noStrike" kern="1200" cap="none" spc="0" normalizeH="0" baseline="0" noProof="0">
              <a:ln>
                <a:noFill/>
              </a:ln>
              <a:solidFill>
                <a:prstClr val="black"/>
              </a:solidFill>
              <a:effectLst/>
              <a:uLnTx/>
              <a:uFillTx/>
              <a:latin typeface="Tw Cen MT" panose="020B0602020104020603"/>
              <a:ea typeface="+mn-ea"/>
              <a:cs typeface="Arial" panose="020B0604020202020204" pitchFamily="34" charset="0"/>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a-IR" sz="2000" b="1" i="0" u="none" strike="noStrike" kern="1200" cap="none" spc="0" normalizeH="0" baseline="0" noProof="0" dirty="0" smtClean="0">
                <a:ln>
                  <a:noFill/>
                </a:ln>
                <a:solidFill>
                  <a:prstClr val="black"/>
                </a:solidFill>
                <a:effectLst/>
                <a:uLnTx/>
                <a:uFillTx/>
                <a:latin typeface="Tw Cen MT" panose="020B0602020104020603"/>
                <a:ea typeface="+mn-ea"/>
                <a:cs typeface="B Zar" panose="00000400000000000000" pitchFamily="2" charset="-78"/>
              </a:rPr>
              <a:t>ارائه سمینار تحقیق و تتبع </a:t>
            </a:r>
            <a:endParaRPr kumimoji="0" lang="fa-IR" sz="2000" b="1" i="0" u="none" strike="noStrike" kern="1200" cap="none" spc="0" normalizeH="0" baseline="0" noProof="0" dirty="0">
              <a:ln>
                <a:noFill/>
              </a:ln>
              <a:solidFill>
                <a:prstClr val="black"/>
              </a:solidFill>
              <a:effectLst/>
              <a:uLnTx/>
              <a:uFillTx/>
              <a:latin typeface="Tw Cen MT" panose="020B0602020104020603"/>
              <a:ea typeface="+mn-ea"/>
              <a:cs typeface="B Zar" panose="00000400000000000000" pitchFamily="2" charset="-78"/>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8EA6BA-5847-498D-A0FF-63A4B780104B}" type="slidenum">
              <a:rPr kumimoji="0" lang="fa-IR" sz="2000" b="1" i="0" u="none" strike="noStrike" kern="1200" cap="none" spc="0" normalizeH="0" baseline="0" noProof="0" smtClean="0">
                <a:ln>
                  <a:noFill/>
                </a:ln>
                <a:solidFill>
                  <a:prstClr val="black"/>
                </a:solidFill>
                <a:effectLst/>
                <a:uLnTx/>
                <a:uFillTx/>
                <a:latin typeface="Tw Cen MT" panose="020B0602020104020603"/>
                <a:ea typeface="+mn-ea"/>
                <a:cs typeface="B Zar" panose="00000400000000000000" pitchFamily="2" charset="-78"/>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fa-IR" sz="2000" b="1" i="0" u="none" strike="noStrike" kern="1200" cap="none" spc="0" normalizeH="0" baseline="0" noProof="0" dirty="0">
              <a:ln>
                <a:noFill/>
              </a:ln>
              <a:solidFill>
                <a:prstClr val="black"/>
              </a:solidFill>
              <a:effectLst/>
              <a:uLnTx/>
              <a:uFillTx/>
              <a:latin typeface="Tw Cen MT" panose="020B0602020104020603"/>
              <a:ea typeface="+mn-ea"/>
              <a:cs typeface="B Zar" panose="00000400000000000000" pitchFamily="2" charset="-78"/>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84871508"/>
      </p:ext>
    </p:extLst>
  </p:cSld>
  <p:clrMapOvr>
    <a:masterClrMapping/>
  </p:clrMapOvr>
  <mc:AlternateContent xmlns:mc="http://schemas.openxmlformats.org/markup-compatibility/2006">
    <mc:Choice xmlns:p14="http://schemas.microsoft.com/office/powerpoint/2010/main" Requires="p14">
      <p:transition spd="slow" p14:dur="2000" advTm="37268"/>
    </mc:Choice>
    <mc:Fallback>
      <p:transition spd="slow" advTm="372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pPr marL="342900" indent="-342900" algn="r">
              <a:buFont typeface="Arial" panose="020B0604020202020204" pitchFamily="34" charset="0"/>
              <a:buChar char="•"/>
            </a:pPr>
            <a:r>
              <a:rPr lang="ar-SA" sz="2400" b="1" smtClean="0">
                <a:solidFill>
                  <a:prstClr val="black"/>
                </a:solidFill>
                <a:latin typeface="Calibri" panose="020F0502020204030204" pitchFamily="34" charset="0"/>
                <a:ea typeface="Calibri" panose="020F0502020204030204" pitchFamily="34" charset="0"/>
                <a:cs typeface="B Zar" panose="00000400000000000000" pitchFamily="2" charset="-78"/>
              </a:rPr>
              <a:t>ادبیات </a:t>
            </a:r>
            <a:r>
              <a:rPr lang="ar-SA" sz="2400" b="1">
                <a:solidFill>
                  <a:prstClr val="black"/>
                </a:solidFill>
                <a:latin typeface="Calibri" panose="020F0502020204030204" pitchFamily="34" charset="0"/>
                <a:ea typeface="Calibri" panose="020F0502020204030204" pitchFamily="34" charset="0"/>
                <a:cs typeface="B Zar" panose="00000400000000000000" pitchFamily="2" charset="-78"/>
              </a:rPr>
              <a:t>در مهندسی </a:t>
            </a:r>
            <a:r>
              <a:rPr lang="ar-SA" sz="2400" b="1" smtClean="0">
                <a:solidFill>
                  <a:prstClr val="black"/>
                </a:solidFill>
                <a:latin typeface="Calibri" panose="020F0502020204030204" pitchFamily="34" charset="0"/>
                <a:ea typeface="Calibri" panose="020F0502020204030204" pitchFamily="34" charset="0"/>
                <a:cs typeface="B Zar" panose="00000400000000000000" pitchFamily="2" charset="-78"/>
              </a:rPr>
              <a:t>نرم‌افزار</a:t>
            </a:r>
            <a:r>
              <a:rPr lang="en-US" sz="2400" b="1" smtClean="0">
                <a:solidFill>
                  <a:prstClr val="black"/>
                </a:solidFill>
                <a:latin typeface="Calibri" panose="020F0502020204030204" pitchFamily="34" charset="0"/>
                <a:ea typeface="Calibri" panose="020F0502020204030204" pitchFamily="34" charset="0"/>
                <a:cs typeface="B Zar" panose="00000400000000000000" pitchFamily="2" charset="-78"/>
              </a:rPr>
              <a:t/>
            </a:r>
            <a:br>
              <a:rPr lang="en-US" sz="2400" b="1" smtClean="0">
                <a:solidFill>
                  <a:prstClr val="black"/>
                </a:solidFill>
                <a:latin typeface="Calibri" panose="020F0502020204030204" pitchFamily="34" charset="0"/>
                <a:ea typeface="Calibri" panose="020F0502020204030204" pitchFamily="34" charset="0"/>
                <a:cs typeface="B Zar" panose="00000400000000000000" pitchFamily="2" charset="-78"/>
              </a:rPr>
            </a:br>
            <a:r>
              <a:rPr lang="en-US" sz="2400" b="1">
                <a:solidFill>
                  <a:prstClr val="black"/>
                </a:solidFill>
                <a:latin typeface="Calibri" panose="020F0502020204030204" pitchFamily="34" charset="0"/>
                <a:ea typeface="Calibri" panose="020F0502020204030204" pitchFamily="34" charset="0"/>
                <a:cs typeface="B Zar" panose="00000400000000000000" pitchFamily="2" charset="-78"/>
              </a:rPr>
              <a:t/>
            </a:r>
            <a:br>
              <a:rPr lang="en-US" sz="2400" b="1">
                <a:solidFill>
                  <a:prstClr val="black"/>
                </a:solidFill>
                <a:latin typeface="Calibri" panose="020F0502020204030204" pitchFamily="34" charset="0"/>
                <a:ea typeface="Calibri" panose="020F0502020204030204" pitchFamily="34" charset="0"/>
                <a:cs typeface="B Zar" panose="00000400000000000000" pitchFamily="2" charset="-78"/>
              </a:rPr>
            </a:br>
            <a:r>
              <a:rPr lang="fa-IR" sz="2400" kern="1800">
                <a:solidFill>
                  <a:srgbClr val="000000"/>
                </a:solidFill>
                <a:latin typeface="Times New Roman" panose="02020603050405020304" pitchFamily="18" charset="0"/>
                <a:ea typeface="Calibri" panose="020F0502020204030204" pitchFamily="34" charset="0"/>
                <a:cs typeface="B Zar" panose="00000400000000000000" pitchFamily="2" charset="-78"/>
              </a:rPr>
              <a:t>مطالعه ارائه شده در زمینه پیش‌بینی خطا و همچنین روش </a:t>
            </a:r>
            <a:r>
              <a:rPr lang="en-US" sz="2400" kern="1800">
                <a:solidFill>
                  <a:srgbClr val="000000"/>
                </a:solidFill>
                <a:latin typeface="Times New Roman" panose="02020603050405020304" pitchFamily="18" charset="0"/>
                <a:ea typeface="Calibri" panose="020F0502020204030204" pitchFamily="34" charset="0"/>
                <a:cs typeface="B Zar" panose="00000400000000000000" pitchFamily="2" charset="-78"/>
              </a:rPr>
              <a:t>Agile</a:t>
            </a:r>
            <a:r>
              <a:rPr lang="en-US" sz="2400" kern="1800">
                <a:solidFill>
                  <a:srgbClr val="000000"/>
                </a:solidFill>
                <a:latin typeface="B Lotus" panose="00000400000000000000" pitchFamily="2" charset="-78"/>
                <a:ea typeface="Calibri" panose="020F0502020204030204" pitchFamily="34" charset="0"/>
                <a:cs typeface="B Zar" panose="00000400000000000000" pitchFamily="2" charset="-78"/>
              </a:rPr>
              <a:t> </a:t>
            </a:r>
            <a:r>
              <a:rPr lang="fa-IR" sz="2400" kern="1800">
                <a:solidFill>
                  <a:srgbClr val="000000"/>
                </a:solidFill>
                <a:latin typeface="B Lotus" panose="00000400000000000000" pitchFamily="2" charset="-78"/>
                <a:ea typeface="Calibri" panose="020F0502020204030204" pitchFamily="34" charset="0"/>
                <a:cs typeface="B Zar" panose="00000400000000000000" pitchFamily="2" charset="-78"/>
              </a:rPr>
              <a:t>انجام شده است.</a:t>
            </a:r>
            <a:endParaRPr lang="fa-IR" sz="2400">
              <a:cs typeface="B Zar" panose="00000400000000000000" pitchFamily="2" charset="-78"/>
            </a:endParaRPr>
          </a:p>
        </p:txBody>
      </p:sp>
      <p:sp>
        <p:nvSpPr>
          <p:cNvPr id="10" name="Content Placeholder 9"/>
          <p:cNvSpPr>
            <a:spLocks noGrp="1"/>
          </p:cNvSpPr>
          <p:nvPr>
            <p:ph sz="quarter" idx="13"/>
          </p:nvPr>
        </p:nvSpPr>
        <p:spPr>
          <a:xfrm>
            <a:off x="913774" y="2420059"/>
            <a:ext cx="10363826" cy="3424107"/>
          </a:xfrm>
        </p:spPr>
        <p:txBody>
          <a:bodyPr/>
          <a:lstStyle/>
          <a:p>
            <a:pPr>
              <a:buClr>
                <a:prstClr val="black"/>
              </a:buClr>
            </a:pPr>
            <a:r>
              <a:rPr lang="ar-SA" sz="2400" b="1">
                <a:solidFill>
                  <a:prstClr val="black"/>
                </a:solidFill>
                <a:latin typeface="Calibri" panose="020F0502020204030204" pitchFamily="34" charset="0"/>
                <a:ea typeface="Calibri" panose="020F0502020204030204" pitchFamily="34" charset="0"/>
                <a:cs typeface="B Zar" panose="00000400000000000000" pitchFamily="2" charset="-78"/>
              </a:rPr>
              <a:t>ادبیات در استخراج داده‌ها</a:t>
            </a:r>
            <a:endParaRPr lang="fa-IR" b="1" smtClean="0">
              <a:solidFill>
                <a:prstClr val="black"/>
              </a:solidFill>
              <a:latin typeface="Calibri" panose="020F0502020204030204" pitchFamily="34" charset="0"/>
              <a:ea typeface="Calibri" panose="020F0502020204030204" pitchFamily="34" charset="0"/>
              <a:cs typeface="B Zar" panose="00000400000000000000" pitchFamily="2" charset="-78"/>
            </a:endParaRPr>
          </a:p>
          <a:p>
            <a:pPr marL="0" indent="0">
              <a:buClr>
                <a:prstClr val="black"/>
              </a:buClr>
              <a:buNone/>
            </a:pPr>
            <a:r>
              <a:rPr lang="fa-IR" b="1" smtClean="0">
                <a:solidFill>
                  <a:prstClr val="black"/>
                </a:solidFill>
                <a:latin typeface="Calibri" panose="020F0502020204030204" pitchFamily="34" charset="0"/>
                <a:ea typeface="Calibri" panose="020F0502020204030204" pitchFamily="34" charset="0"/>
                <a:cs typeface="B Zar" panose="00000400000000000000" pitchFamily="2" charset="-78"/>
              </a:rPr>
              <a:t> سه مرحله:</a:t>
            </a:r>
          </a:p>
          <a:p>
            <a:pPr marL="457200" indent="-457200">
              <a:buClr>
                <a:prstClr val="black"/>
              </a:buClr>
              <a:buFont typeface="+mj-lt"/>
              <a:buAutoNum type="arabicPeriod"/>
            </a:pPr>
            <a:r>
              <a:rPr lang="ar-SA" b="1" smtClean="0">
                <a:solidFill>
                  <a:srgbClr val="000000"/>
                </a:solidFill>
                <a:latin typeface="Calibri" panose="020F0502020204030204" pitchFamily="34" charset="0"/>
                <a:ea typeface="Times New Roman" panose="02020603050405020304" pitchFamily="18" charset="0"/>
                <a:cs typeface="B Zar" panose="00000400000000000000" pitchFamily="2" charset="-78"/>
              </a:rPr>
              <a:t>برنامه‌ریزی</a:t>
            </a:r>
            <a:r>
              <a:rPr lang="ar-SA" sz="2400">
                <a:solidFill>
                  <a:srgbClr val="000000"/>
                </a:solidFill>
                <a:latin typeface="Calibri" panose="020F0502020204030204" pitchFamily="34" charset="0"/>
                <a:ea typeface="Times New Roman" panose="02020603050405020304" pitchFamily="18" charset="0"/>
                <a:cs typeface="B Lotus" panose="00000400000000000000" pitchFamily="2" charset="-78"/>
              </a:rPr>
              <a:t>: </a:t>
            </a:r>
            <a:endParaRPr lang="fa-IR" sz="2400" smtClean="0">
              <a:solidFill>
                <a:srgbClr val="000000"/>
              </a:solidFill>
              <a:latin typeface="Calibri" panose="020F0502020204030204" pitchFamily="34" charset="0"/>
              <a:ea typeface="Times New Roman" panose="02020603050405020304" pitchFamily="18" charset="0"/>
              <a:cs typeface="B Lotus" panose="00000400000000000000" pitchFamily="2" charset="-78"/>
            </a:endParaRPr>
          </a:p>
          <a:p>
            <a:pPr marL="457200" indent="-457200">
              <a:buClr>
                <a:prstClr val="black"/>
              </a:buClr>
              <a:buFont typeface="+mj-lt"/>
              <a:buAutoNum type="arabicPeriod"/>
            </a:pPr>
            <a:r>
              <a:rPr lang="ar-SA" b="1">
                <a:solidFill>
                  <a:srgbClr val="000000"/>
                </a:solidFill>
                <a:latin typeface="Calibri" panose="020F0502020204030204" pitchFamily="34" charset="0"/>
                <a:ea typeface="Times New Roman" panose="02020603050405020304" pitchFamily="18" charset="0"/>
                <a:cs typeface="B Zar" panose="00000400000000000000" pitchFamily="2" charset="-78"/>
              </a:rPr>
              <a:t>انجام:</a:t>
            </a:r>
            <a:r>
              <a:rPr lang="ar-SA" sz="2400">
                <a:solidFill>
                  <a:srgbClr val="000000"/>
                </a:solidFill>
                <a:latin typeface="Calibri" panose="020F0502020204030204" pitchFamily="34" charset="0"/>
                <a:ea typeface="Times New Roman" panose="02020603050405020304" pitchFamily="18" charset="0"/>
                <a:cs typeface="B Lotus" panose="00000400000000000000" pitchFamily="2" charset="-78"/>
              </a:rPr>
              <a:t> </a:t>
            </a:r>
            <a:endParaRPr lang="fa-IR" sz="2400" smtClean="0">
              <a:solidFill>
                <a:srgbClr val="000000"/>
              </a:solidFill>
              <a:latin typeface="Calibri" panose="020F0502020204030204" pitchFamily="34" charset="0"/>
              <a:ea typeface="Times New Roman" panose="02020603050405020304" pitchFamily="18" charset="0"/>
              <a:cs typeface="B Lotus" panose="00000400000000000000" pitchFamily="2" charset="-78"/>
            </a:endParaRPr>
          </a:p>
          <a:p>
            <a:pPr marL="457200" indent="-457200">
              <a:buClr>
                <a:prstClr val="black"/>
              </a:buClr>
              <a:buFont typeface="+mj-lt"/>
              <a:buAutoNum type="arabicPeriod"/>
            </a:pPr>
            <a:r>
              <a:rPr lang="ar-SA" b="1">
                <a:solidFill>
                  <a:srgbClr val="000000"/>
                </a:solidFill>
                <a:latin typeface="Calibri" panose="020F0502020204030204" pitchFamily="34" charset="0"/>
                <a:ea typeface="Times New Roman" panose="02020603050405020304" pitchFamily="18" charset="0"/>
                <a:cs typeface="B Zar" panose="00000400000000000000" pitchFamily="2" charset="-78"/>
              </a:rPr>
              <a:t>گزارش</a:t>
            </a:r>
            <a:r>
              <a:rPr lang="fa-IR" b="1" kern="1800">
                <a:solidFill>
                  <a:srgbClr val="000000"/>
                </a:solidFill>
                <a:latin typeface="Times New Roman" panose="02020603050405020304" pitchFamily="18" charset="0"/>
                <a:ea typeface="Calibri" panose="020F0502020204030204" pitchFamily="34" charset="0"/>
                <a:cs typeface="B Zar" panose="00000400000000000000" pitchFamily="2" charset="-78"/>
              </a:rPr>
              <a:t>:</a:t>
            </a:r>
            <a:r>
              <a:rPr lang="fa-IR" sz="2400">
                <a:solidFill>
                  <a:srgbClr val="000000"/>
                </a:solidFill>
                <a:latin typeface="Calibri" panose="020F0502020204030204" pitchFamily="34" charset="0"/>
                <a:ea typeface="Times New Roman" panose="02020603050405020304" pitchFamily="18" charset="0"/>
                <a:cs typeface="B Lotus" panose="00000400000000000000" pitchFamily="2" charset="-78"/>
              </a:rPr>
              <a:t> </a:t>
            </a:r>
            <a:endParaRPr lang="fa-IR" b="1">
              <a:solidFill>
                <a:prstClr val="black"/>
              </a:solidFill>
              <a:latin typeface="Calibri" panose="020F0502020204030204" pitchFamily="34" charset="0"/>
              <a:ea typeface="Calibri" panose="020F0502020204030204" pitchFamily="34" charset="0"/>
              <a:cs typeface="B Zar" panose="00000400000000000000" pitchFamily="2" charset="-78"/>
            </a:endParaRPr>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dirty="0" smtClean="0"/>
              <a:t>ا</a:t>
            </a:r>
            <a:r>
              <a:rPr lang="fa-IR" sz="2000" b="1" dirty="0" smtClean="0">
                <a:cs typeface="B Zar" panose="00000400000000000000" pitchFamily="2" charset="-78"/>
              </a:rPr>
              <a:t>رائه سمینار تحقیق و تتبع</a:t>
            </a:r>
            <a:r>
              <a:rPr lang="fa-IR" dirty="0" smtClean="0"/>
              <a:t> </a:t>
            </a:r>
            <a:endParaRPr lang="fa-IR" dirty="0"/>
          </a:p>
        </p:txBody>
      </p:sp>
      <p:sp>
        <p:nvSpPr>
          <p:cNvPr id="6" name="Slide Number Placeholder 5"/>
          <p:cNvSpPr>
            <a:spLocks noGrp="1"/>
          </p:cNvSpPr>
          <p:nvPr>
            <p:ph type="sldNum" sz="quarter" idx="12"/>
          </p:nvPr>
        </p:nvSpPr>
        <p:spPr/>
        <p:txBody>
          <a:bodyPr/>
          <a:lstStyle/>
          <a:p>
            <a:fld id="{638EA6BA-5847-498D-A0FF-63A4B780104B}" type="slidenum">
              <a:rPr lang="fa-IR" sz="2000" b="1" smtClean="0">
                <a:cs typeface="B Zar" panose="00000400000000000000" pitchFamily="2" charset="-78"/>
              </a:rPr>
              <a:t>12</a:t>
            </a:fld>
            <a:endParaRPr lang="fa-IR" sz="2000" b="1" dirty="0">
              <a:cs typeface="B Zar" panose="00000400000000000000" pitchFamily="2" charset="-78"/>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16017694"/>
      </p:ext>
    </p:extLst>
  </p:cSld>
  <p:clrMapOvr>
    <a:masterClrMapping/>
  </p:clrMapOvr>
  <mc:AlternateContent xmlns:mc="http://schemas.openxmlformats.org/markup-compatibility/2006">
    <mc:Choice xmlns:p14="http://schemas.microsoft.com/office/powerpoint/2010/main" Requires="p14">
      <p:transition spd="slow" p14:dur="2000" advTm="56274"/>
    </mc:Choice>
    <mc:Fallback>
      <p:transition spd="slow" advTm="56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R="5080" algn="r"/>
            <a:r>
              <a:rPr lang="ar-SA" sz="2400" b="1">
                <a:solidFill>
                  <a:prstClr val="black"/>
                </a:solidFill>
                <a:latin typeface="Calibri" panose="020F0502020204030204" pitchFamily="34" charset="0"/>
                <a:ea typeface="Calibri" panose="020F0502020204030204" pitchFamily="34" charset="0"/>
                <a:cs typeface="B Zar" panose="00000400000000000000" pitchFamily="2" charset="-78"/>
              </a:rPr>
              <a:t>ادبیات در داده‌کاوی</a:t>
            </a:r>
            <a:r>
              <a:rPr lang="fa-IR" sz="2400" b="1">
                <a:solidFill>
                  <a:prstClr val="black"/>
                </a:solidFill>
                <a:ea typeface="+mn-ea"/>
                <a:cs typeface="B Zar" panose="00000400000000000000" pitchFamily="2" charset="-78"/>
              </a:rPr>
              <a:t/>
            </a:r>
            <a:br>
              <a:rPr lang="fa-IR" sz="2400" b="1">
                <a:solidFill>
                  <a:prstClr val="black"/>
                </a:solidFill>
                <a:ea typeface="+mn-ea"/>
                <a:cs typeface="B Zar" panose="00000400000000000000" pitchFamily="2" charset="-78"/>
              </a:rPr>
            </a:br>
            <a:r>
              <a:rPr lang="fa-IR" sz="2400" kern="1800">
                <a:solidFill>
                  <a:srgbClr val="000000"/>
                </a:solidFill>
                <a:latin typeface="Times New Roman" panose="02020603050405020304" pitchFamily="18" charset="0"/>
                <a:ea typeface="Calibri" panose="020F0502020204030204" pitchFamily="34" charset="0"/>
                <a:cs typeface="B Zar" panose="00000400000000000000" pitchFamily="2" charset="-78"/>
              </a:rPr>
              <a:t>یک مطالعه مروری بر ادبیات انجام شد که در آن مفهوم داده‌کاوی برای مدیریت ارتباط با مشتری </a:t>
            </a:r>
            <a:r>
              <a:rPr lang="en-US" sz="2400" kern="1800">
                <a:solidFill>
                  <a:srgbClr val="000000"/>
                </a:solidFill>
                <a:latin typeface="Times New Roman" panose="02020603050405020304" pitchFamily="18" charset="0"/>
                <a:ea typeface="Calibri" panose="020F0502020204030204" pitchFamily="34" charset="0"/>
                <a:cs typeface="B Zar" panose="00000400000000000000" pitchFamily="2" charset="-78"/>
              </a:rPr>
              <a:t>(</a:t>
            </a:r>
            <a:r>
              <a:rPr lang="en-US" sz="2400" kern="1800" smtClean="0">
                <a:solidFill>
                  <a:srgbClr val="000000"/>
                </a:solidFill>
                <a:latin typeface="Times New Roman" panose="02020603050405020304" pitchFamily="18" charset="0"/>
                <a:ea typeface="Calibri" panose="020F0502020204030204" pitchFamily="34" charset="0"/>
                <a:cs typeface="B Zar" panose="00000400000000000000" pitchFamily="2" charset="-78"/>
              </a:rPr>
              <a:t>CRM) </a:t>
            </a:r>
            <a:r>
              <a:rPr lang="fa-IR" sz="2400" kern="1800" smtClean="0">
                <a:solidFill>
                  <a:srgbClr val="000000"/>
                </a:solidFill>
                <a:latin typeface="B Lotus" panose="00000400000000000000" pitchFamily="2" charset="-78"/>
                <a:ea typeface="Calibri" panose="020F0502020204030204" pitchFamily="34" charset="0"/>
                <a:cs typeface="B Zar" panose="00000400000000000000" pitchFamily="2" charset="-78"/>
              </a:rPr>
              <a:t>مورد </a:t>
            </a:r>
            <a:r>
              <a:rPr lang="fa-IR" sz="2400" kern="1800">
                <a:solidFill>
                  <a:srgbClr val="000000"/>
                </a:solidFill>
                <a:latin typeface="B Lotus" panose="00000400000000000000" pitchFamily="2" charset="-78"/>
                <a:ea typeface="Calibri" panose="020F0502020204030204" pitchFamily="34" charset="0"/>
                <a:cs typeface="B Zar" panose="00000400000000000000" pitchFamily="2" charset="-78"/>
              </a:rPr>
              <a:t>هدف قرار گرفت</a:t>
            </a:r>
            <a:r>
              <a:rPr lang="fa-IR" sz="2400" kern="1800" smtClean="0">
                <a:solidFill>
                  <a:srgbClr val="000000"/>
                </a:solidFill>
                <a:latin typeface="B Lotus" panose="00000400000000000000" pitchFamily="2" charset="-78"/>
                <a:ea typeface="Calibri" panose="020F0502020204030204" pitchFamily="34" charset="0"/>
                <a:cs typeface="B Zar" panose="00000400000000000000" pitchFamily="2" charset="-78"/>
              </a:rPr>
              <a:t>.</a:t>
            </a:r>
            <a:br>
              <a:rPr lang="fa-IR" sz="2400" kern="1800" smtClean="0">
                <a:solidFill>
                  <a:srgbClr val="000000"/>
                </a:solidFill>
                <a:latin typeface="B Lotus" panose="00000400000000000000" pitchFamily="2" charset="-78"/>
                <a:ea typeface="Calibri" panose="020F0502020204030204" pitchFamily="34" charset="0"/>
                <a:cs typeface="B Zar" panose="00000400000000000000" pitchFamily="2" charset="-78"/>
              </a:rPr>
            </a:br>
            <a:r>
              <a:rPr lang="fa-IR" sz="2700" kern="1800">
                <a:solidFill>
                  <a:srgbClr val="000000"/>
                </a:solidFill>
                <a:latin typeface="Times New Roman" panose="02020603050405020304" pitchFamily="18" charset="0"/>
                <a:ea typeface="Calibri" panose="020F0502020204030204" pitchFamily="34" charset="0"/>
                <a:cs typeface="B Zar" panose="00000400000000000000" pitchFamily="2" charset="-78"/>
              </a:rPr>
              <a:t>بر اساس چهار بعد </a:t>
            </a:r>
            <a:r>
              <a:rPr lang="en-US" sz="2700" kern="1800">
                <a:solidFill>
                  <a:srgbClr val="000000"/>
                </a:solidFill>
                <a:latin typeface="Times New Roman" panose="02020603050405020304" pitchFamily="18" charset="0"/>
                <a:ea typeface="Calibri" panose="020F0502020204030204" pitchFamily="34" charset="0"/>
                <a:cs typeface="B Zar" panose="00000400000000000000" pitchFamily="2" charset="-78"/>
              </a:rPr>
              <a:t>CRM</a:t>
            </a:r>
            <a:r>
              <a:rPr lang="en-US" sz="2700" kern="1800">
                <a:solidFill>
                  <a:srgbClr val="000000"/>
                </a:solidFill>
                <a:latin typeface="B Lotus" panose="00000400000000000000" pitchFamily="2" charset="-78"/>
                <a:ea typeface="Calibri" panose="020F0502020204030204" pitchFamily="34" charset="0"/>
                <a:cs typeface="B Zar" panose="00000400000000000000" pitchFamily="2" charset="-78"/>
              </a:rPr>
              <a:t> </a:t>
            </a:r>
            <a:r>
              <a:rPr lang="fa-IR" sz="2700" kern="1800">
                <a:solidFill>
                  <a:srgbClr val="000000"/>
                </a:solidFill>
                <a:latin typeface="B Lotus" panose="00000400000000000000" pitchFamily="2" charset="-78"/>
                <a:ea typeface="Calibri" panose="020F0502020204030204" pitchFamily="34" charset="0"/>
                <a:cs typeface="B Zar" panose="00000400000000000000" pitchFamily="2" charset="-78"/>
              </a:rPr>
              <a:t>تقسیم شده­اند:</a:t>
            </a:r>
            <a:r>
              <a:rPr lang="en-US" sz="1800">
                <a:latin typeface="Calibri" panose="020F0502020204030204" pitchFamily="34" charset="0"/>
                <a:ea typeface="Calibri" panose="020F0502020204030204" pitchFamily="34" charset="0"/>
                <a:cs typeface="B Lotus" panose="00000400000000000000" pitchFamily="2" charset="-78"/>
              </a:rPr>
              <a:t/>
            </a:r>
            <a:br>
              <a:rPr lang="en-US" sz="1800">
                <a:latin typeface="Calibri" panose="020F0502020204030204" pitchFamily="34" charset="0"/>
                <a:ea typeface="Calibri" panose="020F0502020204030204" pitchFamily="34" charset="0"/>
                <a:cs typeface="B Lotus" panose="00000400000000000000" pitchFamily="2" charset="-78"/>
              </a:rPr>
            </a:br>
            <a:endParaRPr lang="fa-IR" sz="2400">
              <a:cs typeface="B Zar" panose="00000400000000000000" pitchFamily="2" charset="-78"/>
            </a:endParaRPr>
          </a:p>
        </p:txBody>
      </p:sp>
      <p:sp>
        <p:nvSpPr>
          <p:cNvPr id="3" name="Content Placeholder 2"/>
          <p:cNvSpPr>
            <a:spLocks noGrp="1"/>
          </p:cNvSpPr>
          <p:nvPr>
            <p:ph sz="quarter" idx="13"/>
          </p:nvPr>
        </p:nvSpPr>
        <p:spPr/>
        <p:txBody>
          <a:bodyPr>
            <a:normAutofit/>
          </a:bodyPr>
          <a:lstStyle/>
          <a:p>
            <a:r>
              <a:rPr lang="fa-IR" sz="2400" kern="1800">
                <a:solidFill>
                  <a:srgbClr val="000000"/>
                </a:solidFill>
                <a:latin typeface="Times New Roman" panose="02020603050405020304" pitchFamily="18" charset="0"/>
                <a:ea typeface="Calibri" panose="020F0502020204030204" pitchFamily="34" charset="0"/>
                <a:cs typeface="B Zar" panose="00000400000000000000" pitchFamily="2" charset="-78"/>
              </a:rPr>
              <a:t>توسعه </a:t>
            </a:r>
            <a:r>
              <a:rPr lang="fa-IR" sz="2400" kern="1800" smtClean="0">
                <a:solidFill>
                  <a:srgbClr val="000000"/>
                </a:solidFill>
                <a:latin typeface="Times New Roman" panose="02020603050405020304" pitchFamily="18" charset="0"/>
                <a:ea typeface="Calibri" panose="020F0502020204030204" pitchFamily="34" charset="0"/>
                <a:cs typeface="B Zar" panose="00000400000000000000" pitchFamily="2" charset="-78"/>
              </a:rPr>
              <a:t>مشتری</a:t>
            </a:r>
          </a:p>
          <a:p>
            <a:r>
              <a:rPr lang="fa-IR" sz="2400" kern="1800">
                <a:solidFill>
                  <a:srgbClr val="000000"/>
                </a:solidFill>
                <a:latin typeface="Times New Roman" panose="02020603050405020304" pitchFamily="18" charset="0"/>
                <a:ea typeface="Calibri" panose="020F0502020204030204" pitchFamily="34" charset="0"/>
                <a:cs typeface="B Zar" panose="00000400000000000000" pitchFamily="2" charset="-78"/>
              </a:rPr>
              <a:t>شناسایی </a:t>
            </a:r>
            <a:r>
              <a:rPr lang="fa-IR" sz="2400" kern="1800" smtClean="0">
                <a:solidFill>
                  <a:srgbClr val="000000"/>
                </a:solidFill>
                <a:latin typeface="Times New Roman" panose="02020603050405020304" pitchFamily="18" charset="0"/>
                <a:ea typeface="Calibri" panose="020F0502020204030204" pitchFamily="34" charset="0"/>
                <a:cs typeface="B Zar" panose="00000400000000000000" pitchFamily="2" charset="-78"/>
              </a:rPr>
              <a:t>مشتری</a:t>
            </a:r>
          </a:p>
          <a:p>
            <a:r>
              <a:rPr lang="fa-IR" sz="2400" kern="1800" smtClean="0">
                <a:solidFill>
                  <a:srgbClr val="000000"/>
                </a:solidFill>
                <a:latin typeface="Times New Roman" panose="02020603050405020304" pitchFamily="18" charset="0"/>
                <a:ea typeface="Calibri" panose="020F0502020204030204" pitchFamily="34" charset="0"/>
                <a:cs typeface="B Zar" panose="00000400000000000000" pitchFamily="2" charset="-78"/>
              </a:rPr>
              <a:t>جذب </a:t>
            </a:r>
            <a:r>
              <a:rPr lang="fa-IR" sz="2400" kern="1800">
                <a:solidFill>
                  <a:srgbClr val="000000"/>
                </a:solidFill>
                <a:latin typeface="Times New Roman" panose="02020603050405020304" pitchFamily="18" charset="0"/>
                <a:ea typeface="Calibri" panose="020F0502020204030204" pitchFamily="34" charset="0"/>
                <a:cs typeface="B Zar" panose="00000400000000000000" pitchFamily="2" charset="-78"/>
              </a:rPr>
              <a:t>مشتری </a:t>
            </a:r>
            <a:endParaRPr lang="fa-IR" sz="2400" kern="1800" smtClean="0">
              <a:solidFill>
                <a:srgbClr val="000000"/>
              </a:solidFill>
              <a:latin typeface="Times New Roman" panose="02020603050405020304" pitchFamily="18" charset="0"/>
              <a:ea typeface="Calibri" panose="020F0502020204030204" pitchFamily="34" charset="0"/>
              <a:cs typeface="B Zar" panose="00000400000000000000" pitchFamily="2" charset="-78"/>
            </a:endParaRPr>
          </a:p>
          <a:p>
            <a:r>
              <a:rPr lang="fa-IR" sz="2400" kern="1800" smtClean="0">
                <a:solidFill>
                  <a:srgbClr val="000000"/>
                </a:solidFill>
                <a:latin typeface="Times New Roman" panose="02020603050405020304" pitchFamily="18" charset="0"/>
                <a:ea typeface="Calibri" panose="020F0502020204030204" pitchFamily="34" charset="0"/>
                <a:cs typeface="B Zar" panose="00000400000000000000" pitchFamily="2" charset="-78"/>
              </a:rPr>
              <a:t> </a:t>
            </a:r>
            <a:r>
              <a:rPr lang="fa-IR" sz="2400" kern="1800">
                <a:solidFill>
                  <a:srgbClr val="000000"/>
                </a:solidFill>
                <a:latin typeface="Times New Roman" panose="02020603050405020304" pitchFamily="18" charset="0"/>
                <a:ea typeface="Calibri" panose="020F0502020204030204" pitchFamily="34" charset="0"/>
                <a:cs typeface="B Zar" panose="00000400000000000000" pitchFamily="2" charset="-78"/>
              </a:rPr>
              <a:t>حفظ مشتری </a:t>
            </a:r>
            <a:endParaRPr lang="fa-IR" sz="2400" kern="1800" smtClean="0">
              <a:solidFill>
                <a:srgbClr val="000000"/>
              </a:solidFill>
              <a:latin typeface="Times New Roman" panose="02020603050405020304" pitchFamily="18" charset="0"/>
              <a:ea typeface="Calibri" panose="020F0502020204030204" pitchFamily="34" charset="0"/>
              <a:cs typeface="B Zar" panose="00000400000000000000" pitchFamily="2" charset="-78"/>
            </a:endParaRPr>
          </a:p>
          <a:p>
            <a:pPr marL="0" marR="5080" indent="0" algn="just">
              <a:buNone/>
            </a:pPr>
            <a:r>
              <a:rPr lang="fa-IR" b="1" kern="1800" smtClean="0">
                <a:solidFill>
                  <a:srgbClr val="000000"/>
                </a:solidFill>
                <a:latin typeface="Times New Roman" panose="02020603050405020304" pitchFamily="18" charset="0"/>
                <a:ea typeface="Calibri" panose="020F0502020204030204" pitchFamily="34" charset="0"/>
                <a:cs typeface="B Zar" panose="00000400000000000000" pitchFamily="2" charset="-78"/>
              </a:rPr>
              <a:t>هفت </a:t>
            </a:r>
            <a:r>
              <a:rPr lang="fa-IR" b="1" kern="1800">
                <a:solidFill>
                  <a:srgbClr val="000000"/>
                </a:solidFill>
                <a:latin typeface="Times New Roman" panose="02020603050405020304" pitchFamily="18" charset="0"/>
                <a:ea typeface="Calibri" panose="020F0502020204030204" pitchFamily="34" charset="0"/>
                <a:cs typeface="B Zar" panose="00000400000000000000" pitchFamily="2" charset="-78"/>
              </a:rPr>
              <a:t>تکنیک داده‌کاوی</a:t>
            </a:r>
            <a:r>
              <a:rPr lang="fa-IR" b="1" kern="1800" smtClean="0">
                <a:solidFill>
                  <a:srgbClr val="000000"/>
                </a:solidFill>
                <a:latin typeface="Times New Roman" panose="02020603050405020304" pitchFamily="18" charset="0"/>
                <a:ea typeface="Calibri" panose="020F0502020204030204" pitchFamily="34" charset="0"/>
                <a:cs typeface="B Zar" panose="00000400000000000000" pitchFamily="2" charset="-78"/>
              </a:rPr>
              <a:t>:</a:t>
            </a:r>
            <a:endParaRPr lang="fa-IR" b="1" smtClean="0">
              <a:latin typeface="Calibri" panose="020F0502020204030204" pitchFamily="34" charset="0"/>
              <a:ea typeface="Calibri" panose="020F0502020204030204" pitchFamily="34" charset="0"/>
              <a:cs typeface="B Zar" panose="00000400000000000000" pitchFamily="2" charset="-78"/>
            </a:endParaRPr>
          </a:p>
          <a:p>
            <a:pPr marR="5080" algn="just"/>
            <a:r>
              <a:rPr lang="fa-IR" sz="2400" kern="1800">
                <a:solidFill>
                  <a:srgbClr val="000000"/>
                </a:solidFill>
                <a:latin typeface="Times New Roman" panose="02020603050405020304" pitchFamily="18" charset="0"/>
                <a:ea typeface="Calibri" panose="020F0502020204030204" pitchFamily="34" charset="0"/>
                <a:cs typeface="B Zar" panose="00000400000000000000" pitchFamily="2" charset="-78"/>
              </a:rPr>
              <a:t>ارتباط، طبقه‌بندی، خوشه‌بندی، پیش‌بینی، رگرسیون، کشف دنباله و تجسم. </a:t>
            </a:r>
            <a:endParaRPr lang="en-US" sz="2400">
              <a:latin typeface="Calibri" panose="020F0502020204030204" pitchFamily="34" charset="0"/>
              <a:ea typeface="Calibri" panose="020F0502020204030204" pitchFamily="34" charset="0"/>
              <a:cs typeface="B Zar" panose="00000400000000000000" pitchFamily="2" charset="-78"/>
            </a:endParaRPr>
          </a:p>
          <a:p>
            <a:pPr marL="0" indent="0">
              <a:buNone/>
            </a:pPr>
            <a:endParaRPr lang="fa-IR"/>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t>13</a:t>
            </a:fld>
            <a:endParaRPr lang="fa-IR" sz="2000" b="1"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170871254"/>
      </p:ext>
    </p:extLst>
  </p:cSld>
  <p:clrMapOvr>
    <a:masterClrMapping/>
  </p:clrMapOvr>
  <mc:AlternateContent xmlns:mc="http://schemas.openxmlformats.org/markup-compatibility/2006">
    <mc:Choice xmlns:p14="http://schemas.microsoft.com/office/powerpoint/2010/main" Requires="p14">
      <p:transition spd="slow" p14:dur="2000" advTm="32054"/>
    </mc:Choice>
    <mc:Fallback>
      <p:transition spd="slow" advTm="32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fa-IR" sz="3600" b="1" u="sng" cap="none" dirty="0">
                <a:latin typeface="Trebuchet MS" panose="020B0603020202020204"/>
                <a:cs typeface="B Zar" panose="00000400000000000000" pitchFamily="2" charset="-78"/>
              </a:rPr>
              <a:t>مروري </a:t>
            </a:r>
            <a:r>
              <a:rPr lang="fa-IR" sz="3600" b="1" u="sng" cap="none" dirty="0" smtClean="0">
                <a:latin typeface="Trebuchet MS" panose="020B0603020202020204"/>
                <a:cs typeface="B Zar" panose="00000400000000000000" pitchFamily="2" charset="-78"/>
              </a:rPr>
              <a:t>بركارهاي </a:t>
            </a:r>
            <a:r>
              <a:rPr lang="fa-IR" sz="3600" b="1" u="sng" cap="none" dirty="0">
                <a:latin typeface="Trebuchet MS" panose="020B0603020202020204"/>
                <a:cs typeface="B Zar" panose="00000400000000000000" pitchFamily="2" charset="-78"/>
              </a:rPr>
              <a:t>انجام شده در پايان‌نامه</a:t>
            </a:r>
            <a:endParaRPr lang="fa-IR" sz="3600" dirty="0">
              <a:cs typeface="B Zar" panose="00000400000000000000" pitchFamily="2" charset="-78"/>
            </a:endParaRPr>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t>14</a:t>
            </a:fld>
            <a:endParaRPr lang="fa-IR" sz="2000" b="1"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074655895"/>
      </p:ext>
    </p:extLst>
  </p:cSld>
  <p:clrMapOvr>
    <a:masterClrMapping/>
  </p:clrMapOvr>
  <mc:AlternateContent xmlns:mc="http://schemas.openxmlformats.org/markup-compatibility/2006">
    <mc:Choice xmlns:p14="http://schemas.microsoft.com/office/powerpoint/2010/main" Requires="p14">
      <p:transition spd="slow" p14:dur="2000" advTm="2769"/>
    </mc:Choice>
    <mc:Fallback>
      <p:transition spd="slow" advTm="2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pPr marL="457200" indent="-457200" algn="r">
              <a:buFont typeface="Arial" panose="020B0604020202020204" pitchFamily="34" charset="0"/>
              <a:buChar char="•"/>
            </a:pPr>
            <a:r>
              <a:rPr lang="fa-IR" sz="2800" dirty="0">
                <a:latin typeface="Calibri" panose="020F0502020204030204" pitchFamily="34" charset="0"/>
                <a:ea typeface="Calibri" panose="020F0502020204030204" pitchFamily="34" charset="0"/>
                <a:cs typeface="B Zar" panose="00000400000000000000" pitchFamily="2" charset="-78"/>
              </a:rPr>
              <a:t>بازنگر </a:t>
            </a:r>
            <a:r>
              <a:rPr lang="en-US" sz="2800" dirty="0">
                <a:latin typeface="Calibri" panose="020F0502020204030204" pitchFamily="34" charset="0"/>
                <a:ea typeface="Calibri" panose="020F0502020204030204" pitchFamily="34" charset="0"/>
                <a:cs typeface="B Zar" panose="00000400000000000000" pitchFamily="2" charset="-78"/>
              </a:rPr>
              <a:t>(REVFINDER</a:t>
            </a:r>
            <a:r>
              <a:rPr lang="en-US" sz="2800" dirty="0" smtClean="0">
                <a:latin typeface="Calibri" panose="020F0502020204030204" pitchFamily="34" charset="0"/>
                <a:ea typeface="Calibri" panose="020F0502020204030204" pitchFamily="34" charset="0"/>
                <a:cs typeface="B Zar" panose="00000400000000000000" pitchFamily="2" charset="-78"/>
              </a:rPr>
              <a:t>)</a:t>
            </a:r>
            <a:r>
              <a:rPr lang="fa-IR" sz="2800" dirty="0" smtClean="0">
                <a:latin typeface="Calibri" panose="020F0502020204030204" pitchFamily="34" charset="0"/>
                <a:ea typeface="Calibri" panose="020F0502020204030204" pitchFamily="34" charset="0"/>
                <a:cs typeface="B Zar" panose="00000400000000000000" pitchFamily="2" charset="-78"/>
              </a:rPr>
              <a:t/>
            </a:r>
            <a:br>
              <a:rPr lang="fa-IR" sz="2800" dirty="0" smtClean="0">
                <a:latin typeface="Calibri" panose="020F0502020204030204" pitchFamily="34" charset="0"/>
                <a:ea typeface="Calibri" panose="020F0502020204030204" pitchFamily="34" charset="0"/>
                <a:cs typeface="B Zar" panose="00000400000000000000" pitchFamily="2" charset="-78"/>
              </a:rPr>
            </a:br>
            <a:endParaRPr lang="fa-IR" sz="2800" dirty="0">
              <a:cs typeface="B Zar" panose="00000400000000000000" pitchFamily="2" charset="-78"/>
            </a:endParaRPr>
          </a:p>
        </p:txBody>
      </p:sp>
      <p:sp>
        <p:nvSpPr>
          <p:cNvPr id="4" name="Date Placeholder 3"/>
          <p:cNvSpPr>
            <a:spLocks noGrp="1"/>
          </p:cNvSpPr>
          <p:nvPr>
            <p:ph type="dt" sz="half" idx="10"/>
          </p:nvPr>
        </p:nvSpPr>
        <p:spPr/>
        <p:txBody>
          <a:bodyPr/>
          <a:lstStyle/>
          <a:p>
            <a:fld id="{CDDD66CE-537D-48DF-B32B-3DCCA7B654D5}"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mtClean="0"/>
              <a:t>ارائه سمینار تحقیق و تتبع </a:t>
            </a:r>
            <a:endParaRPr lang="fa-IR"/>
          </a:p>
        </p:txBody>
      </p:sp>
      <p:sp>
        <p:nvSpPr>
          <p:cNvPr id="6" name="Slide Number Placeholder 5"/>
          <p:cNvSpPr>
            <a:spLocks noGrp="1"/>
          </p:cNvSpPr>
          <p:nvPr>
            <p:ph type="sldNum" sz="quarter" idx="12"/>
          </p:nvPr>
        </p:nvSpPr>
        <p:spPr/>
        <p:txBody>
          <a:bodyPr/>
          <a:lstStyle/>
          <a:p>
            <a:fld id="{638EA6BA-5847-498D-A0FF-63A4B780104B}" type="slidenum">
              <a:rPr lang="fa-IR" smtClean="0"/>
              <a:t>15</a:t>
            </a:fld>
            <a:endParaRPr lang="fa-IR"/>
          </a:p>
        </p:txBody>
      </p:sp>
      <p:pic>
        <p:nvPicPr>
          <p:cNvPr id="9" name="Content Placeholder 8"/>
          <p:cNvPicPr>
            <a:picLocks noGrp="1"/>
          </p:cNvPicPr>
          <p:nvPr>
            <p:ph sz="quarter" idx="13"/>
          </p:nvPr>
        </p:nvPicPr>
        <p:blipFill>
          <a:blip r:embed="rId4">
            <a:extLst>
              <a:ext uri="{28A0092B-C50C-407E-A947-70E740481C1C}">
                <a14:useLocalDpi xmlns:a14="http://schemas.microsoft.com/office/drawing/2010/main" val="0"/>
              </a:ext>
            </a:extLst>
          </a:blip>
          <a:srcRect/>
          <a:stretch>
            <a:fillRect/>
          </a:stretch>
        </p:blipFill>
        <p:spPr bwMode="auto">
          <a:xfrm>
            <a:off x="2150772" y="1712890"/>
            <a:ext cx="8062174" cy="4078311"/>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270296882"/>
      </p:ext>
    </p:extLst>
  </p:cSld>
  <p:clrMapOvr>
    <a:masterClrMapping/>
  </p:clrMapOvr>
  <mc:AlternateContent xmlns:mc="http://schemas.openxmlformats.org/markup-compatibility/2006">
    <mc:Choice xmlns:p14="http://schemas.microsoft.com/office/powerpoint/2010/main" Requires="p14">
      <p:transition spd="slow" p14:dur="2000" advTm="52998"/>
    </mc:Choice>
    <mc:Fallback>
      <p:transition spd="slow" advTm="52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3"/>
          </p:nvPr>
        </p:nvSpPr>
        <p:spPr>
          <a:xfrm>
            <a:off x="913774" y="1931829"/>
            <a:ext cx="10363826" cy="2562897"/>
          </a:xfrm>
        </p:spPr>
        <p:txBody>
          <a:bodyPr>
            <a:normAutofit fontScale="32500" lnSpcReduction="20000"/>
          </a:bodyPr>
          <a:lstStyle/>
          <a:p>
            <a:r>
              <a:rPr lang="fa-IR" sz="7400" b="1" dirty="0">
                <a:solidFill>
                  <a:prstClr val="black"/>
                </a:solidFill>
                <a:ea typeface="+mj-ea"/>
                <a:cs typeface="B Zar" panose="00000400000000000000" pitchFamily="2" charset="-78"/>
              </a:rPr>
              <a:t>فاز ساخت </a:t>
            </a:r>
            <a:r>
              <a:rPr lang="fa-IR" sz="7400" b="1" dirty="0" smtClean="0">
                <a:solidFill>
                  <a:prstClr val="black"/>
                </a:solidFill>
                <a:ea typeface="+mj-ea"/>
                <a:cs typeface="B Zar" panose="00000400000000000000" pitchFamily="2" charset="-78"/>
              </a:rPr>
              <a:t>مدل</a:t>
            </a:r>
          </a:p>
          <a:p>
            <a:r>
              <a:rPr lang="fa-IR" sz="7400" b="1" dirty="0">
                <a:solidFill>
                  <a:prstClr val="black"/>
                </a:solidFill>
                <a:cs typeface="B Zar" panose="00000400000000000000" pitchFamily="2" charset="-78"/>
              </a:rPr>
              <a:t>مرحله </a:t>
            </a:r>
            <a:r>
              <a:rPr lang="fa-IR" sz="7400" b="1" dirty="0" smtClean="0">
                <a:solidFill>
                  <a:prstClr val="black"/>
                </a:solidFill>
                <a:cs typeface="B Zar" panose="00000400000000000000" pitchFamily="2" charset="-78"/>
              </a:rPr>
              <a:t>توصیه</a:t>
            </a:r>
          </a:p>
          <a:p>
            <a:r>
              <a:rPr lang="fa-IR" sz="7400" b="1" dirty="0">
                <a:solidFill>
                  <a:prstClr val="black"/>
                </a:solidFill>
                <a:cs typeface="B Zar" panose="00000400000000000000" pitchFamily="2" charset="-78"/>
              </a:rPr>
              <a:t>مرحله به‌روزرسانی </a:t>
            </a:r>
            <a:r>
              <a:rPr lang="fa-IR" sz="7400" b="1" dirty="0" smtClean="0">
                <a:solidFill>
                  <a:prstClr val="black"/>
                </a:solidFill>
                <a:cs typeface="B Zar" panose="00000400000000000000" pitchFamily="2" charset="-78"/>
              </a:rPr>
              <a:t>مدل</a:t>
            </a:r>
          </a:p>
          <a:p>
            <a:pPr lvl="0">
              <a:buClr>
                <a:prstClr val="black"/>
              </a:buClr>
            </a:pPr>
            <a:r>
              <a:rPr lang="en-US" sz="7400" b="1" dirty="0" err="1">
                <a:solidFill>
                  <a:prstClr val="black"/>
                </a:solidFill>
                <a:cs typeface="B Zar" panose="00000400000000000000" pitchFamily="2" charset="-78"/>
              </a:rPr>
              <a:t>CodeFlow</a:t>
            </a:r>
            <a:endParaRPr lang="fa-IR" sz="7400" b="1" dirty="0">
              <a:solidFill>
                <a:prstClr val="black"/>
              </a:solidFill>
            </a:endParaRPr>
          </a:p>
          <a:p>
            <a:pPr marL="0" indent="0">
              <a:buNone/>
            </a:pPr>
            <a:r>
              <a:rPr lang="fa-IR" sz="2500" b="1" dirty="0">
                <a:solidFill>
                  <a:prstClr val="black"/>
                </a:solidFill>
                <a:ea typeface="+mj-ea"/>
                <a:cs typeface="B Zar" panose="00000400000000000000" pitchFamily="2" charset="-78"/>
              </a:rPr>
              <a:t/>
            </a:r>
            <a:br>
              <a:rPr lang="fa-IR" sz="2500" b="1" dirty="0">
                <a:solidFill>
                  <a:prstClr val="black"/>
                </a:solidFill>
                <a:ea typeface="+mj-ea"/>
                <a:cs typeface="B Zar" panose="00000400000000000000" pitchFamily="2" charset="-78"/>
              </a:rPr>
            </a:br>
            <a:r>
              <a:rPr lang="fa-IR" sz="2500" b="1" dirty="0">
                <a:solidFill>
                  <a:prstClr val="black"/>
                </a:solidFill>
                <a:ea typeface="+mj-ea"/>
                <a:cs typeface="B Zar" panose="00000400000000000000" pitchFamily="2" charset="-78"/>
              </a:rPr>
              <a:t/>
            </a:r>
            <a:br>
              <a:rPr lang="fa-IR" sz="2500" b="1" dirty="0">
                <a:solidFill>
                  <a:prstClr val="black"/>
                </a:solidFill>
                <a:ea typeface="+mj-ea"/>
                <a:cs typeface="B Zar" panose="00000400000000000000" pitchFamily="2" charset="-78"/>
              </a:rPr>
            </a:br>
            <a:r>
              <a:rPr lang="fa-IR" sz="2500" b="1" dirty="0">
                <a:solidFill>
                  <a:prstClr val="black"/>
                </a:solidFill>
                <a:ea typeface="+mj-ea"/>
                <a:cs typeface="B Zar" panose="00000400000000000000" pitchFamily="2" charset="-78"/>
              </a:rPr>
              <a:t/>
            </a:r>
            <a:br>
              <a:rPr lang="fa-IR" sz="2500" b="1" dirty="0">
                <a:solidFill>
                  <a:prstClr val="black"/>
                </a:solidFill>
                <a:ea typeface="+mj-ea"/>
                <a:cs typeface="B Zar" panose="00000400000000000000" pitchFamily="2" charset="-78"/>
              </a:rPr>
            </a:br>
            <a:endParaRPr lang="fa-IR" dirty="0"/>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mtClean="0"/>
              <a:t>ارائه سمینار تحقیق و تتبع </a:t>
            </a:r>
            <a:endParaRPr lang="fa-IR"/>
          </a:p>
        </p:txBody>
      </p:sp>
      <p:sp>
        <p:nvSpPr>
          <p:cNvPr id="6" name="Slide Number Placeholder 5"/>
          <p:cNvSpPr>
            <a:spLocks noGrp="1"/>
          </p:cNvSpPr>
          <p:nvPr>
            <p:ph type="sldNum" sz="quarter" idx="12"/>
          </p:nvPr>
        </p:nvSpPr>
        <p:spPr/>
        <p:txBody>
          <a:bodyPr/>
          <a:lstStyle/>
          <a:p>
            <a:fld id="{638EA6BA-5847-498D-A0FF-63A4B780104B}" type="slidenum">
              <a:rPr lang="fa-IR" smtClean="0"/>
              <a:t>16</a:t>
            </a:fld>
            <a:endParaRPr lang="fa-I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73823830"/>
      </p:ext>
    </p:extLst>
  </p:cSld>
  <p:clrMapOvr>
    <a:masterClrMapping/>
  </p:clrMapOvr>
  <mc:AlternateContent xmlns:mc="http://schemas.openxmlformats.org/markup-compatibility/2006">
    <mc:Choice xmlns:p14="http://schemas.microsoft.com/office/powerpoint/2010/main" Requires="p14">
      <p:transition spd="slow" p14:dur="2000" advTm="125086"/>
    </mc:Choice>
    <mc:Fallback>
      <p:transition spd="slow" advTm="125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fa-IR" sz="2400" b="1" dirty="0">
                <a:cs typeface="B Zar" panose="00000400000000000000" pitchFamily="2" charset="-78"/>
              </a:rPr>
              <a:t>روش تحقیق سه‌مرحله‌ای:</a:t>
            </a:r>
          </a:p>
        </p:txBody>
      </p:sp>
      <p:sp>
        <p:nvSpPr>
          <p:cNvPr id="3" name="Content Placeholder 2"/>
          <p:cNvSpPr>
            <a:spLocks noGrp="1"/>
          </p:cNvSpPr>
          <p:nvPr>
            <p:ph sz="quarter" idx="13"/>
          </p:nvPr>
        </p:nvSpPr>
        <p:spPr/>
        <p:txBody>
          <a:bodyPr>
            <a:normAutofit/>
          </a:bodyPr>
          <a:lstStyle/>
          <a:p>
            <a:pPr marL="0" marR="5080" lvl="0" indent="0" algn="just">
              <a:buNone/>
            </a:pPr>
            <a:endParaRPr lang="fa-IR" kern="1800" dirty="0" smtClean="0">
              <a:solidFill>
                <a:srgbClr val="000000"/>
              </a:solidFill>
              <a:latin typeface="Times New Roman" panose="02020603050405020304" pitchFamily="18" charset="0"/>
              <a:ea typeface="Calibri" panose="020F0502020204030204" pitchFamily="34" charset="0"/>
              <a:cs typeface="B Lotus" panose="00000400000000000000" pitchFamily="2" charset="-78"/>
            </a:endParaRPr>
          </a:p>
          <a:p>
            <a:pPr marL="0" marR="5080" lvl="0" indent="0" algn="just">
              <a:lnSpc>
                <a:spcPct val="110000"/>
              </a:lnSpc>
              <a:buNone/>
            </a:pPr>
            <a:endParaRPr lang="fa-IR" sz="2400" kern="1800" dirty="0" smtClean="0">
              <a:solidFill>
                <a:srgbClr val="000000"/>
              </a:solidFill>
              <a:latin typeface="Times New Roman" panose="02020603050405020304" pitchFamily="18" charset="0"/>
              <a:ea typeface="Calibri" panose="020F0502020204030204" pitchFamily="34" charset="0"/>
              <a:cs typeface="B Zar" panose="00000400000000000000" pitchFamily="2" charset="-78"/>
            </a:endParaRPr>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t>17</a:t>
            </a:fld>
            <a:endParaRPr lang="fa-IR" sz="2000" b="1" dirty="0"/>
          </a:p>
        </p:txBody>
      </p:sp>
      <p:pic>
        <p:nvPicPr>
          <p:cNvPr id="7" name="Picture 6"/>
          <p:cNvPicPr/>
          <p:nvPr/>
        </p:nvPicPr>
        <p:blipFill>
          <a:blip r:embed="rId4">
            <a:extLst>
              <a:ext uri="{28A0092B-C50C-407E-A947-70E740481C1C}">
                <a14:useLocalDpi xmlns:a14="http://schemas.microsoft.com/office/drawing/2010/main" val="0"/>
              </a:ext>
            </a:extLst>
          </a:blip>
          <a:srcRect/>
          <a:stretch>
            <a:fillRect/>
          </a:stretch>
        </p:blipFill>
        <p:spPr bwMode="auto">
          <a:xfrm>
            <a:off x="2021983" y="1803042"/>
            <a:ext cx="7740203" cy="3734873"/>
          </a:xfrm>
          <a:prstGeom prst="rect">
            <a:avLst/>
          </a:prstGeom>
          <a:noFill/>
          <a:ln>
            <a:noFill/>
          </a:ln>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724030756"/>
      </p:ext>
    </p:extLst>
  </p:cSld>
  <p:clrMapOvr>
    <a:masterClrMapping/>
  </p:clrMapOvr>
  <mc:AlternateContent xmlns:mc="http://schemas.openxmlformats.org/markup-compatibility/2006">
    <mc:Choice xmlns:p14="http://schemas.microsoft.com/office/powerpoint/2010/main" Requires="p14">
      <p:transition spd="slow" p14:dur="2000" advTm="51774"/>
    </mc:Choice>
    <mc:Fallback>
      <p:transition spd="slow" advTm="51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ar-SA" sz="2400" b="1" dirty="0">
                <a:latin typeface="Calibri" panose="020F0502020204030204" pitchFamily="34" charset="0"/>
                <a:ea typeface="Calibri" panose="020F0502020204030204" pitchFamily="34" charset="0"/>
                <a:cs typeface="B Zar" panose="00000400000000000000" pitchFamily="2" charset="-78"/>
              </a:rPr>
              <a:t>نتایج حاصل از تحقیق</a:t>
            </a:r>
            <a:endParaRPr lang="fa-IR" sz="2400" b="1" dirty="0">
              <a:cs typeface="B Zar" panose="00000400000000000000" pitchFamily="2" charset="-78"/>
            </a:endParaRPr>
          </a:p>
        </p:txBody>
      </p:sp>
      <p:sp>
        <p:nvSpPr>
          <p:cNvPr id="3" name="Content Placeholder 2"/>
          <p:cNvSpPr>
            <a:spLocks noGrp="1"/>
          </p:cNvSpPr>
          <p:nvPr>
            <p:ph sz="quarter" idx="13"/>
          </p:nvPr>
        </p:nvSpPr>
        <p:spPr>
          <a:xfrm>
            <a:off x="913774" y="1841679"/>
            <a:ext cx="10363826" cy="4041596"/>
          </a:xfrm>
        </p:spPr>
        <p:txBody>
          <a:bodyPr>
            <a:noAutofit/>
          </a:bodyPr>
          <a:lstStyle/>
          <a:p>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کدام ویژگی </a:t>
            </a:r>
            <a:r>
              <a:rPr lang="en-US"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CRRS</a:t>
            </a:r>
            <a:r>
              <a:rPr lang="en-US" sz="2400" dirty="0">
                <a:solidFill>
                  <a:srgbClr val="000000"/>
                </a:solidFill>
                <a:latin typeface="B Lotus" panose="00000400000000000000" pitchFamily="2" charset="-78"/>
                <a:ea typeface="Times New Roman" panose="02020603050405020304" pitchFamily="18" charset="0"/>
                <a:cs typeface="B Zar" panose="00000400000000000000" pitchFamily="2" charset="-78"/>
              </a:rPr>
              <a:t> </a:t>
            </a:r>
            <a:r>
              <a:rPr lang="fa-IR" sz="2400" dirty="0" smtClean="0">
                <a:solidFill>
                  <a:srgbClr val="000000"/>
                </a:solidFill>
                <a:latin typeface="B Lotus" panose="00000400000000000000" pitchFamily="2" charset="-78"/>
                <a:ea typeface="Times New Roman" panose="02020603050405020304" pitchFamily="18" charset="0"/>
                <a:cs typeface="B Zar" panose="00000400000000000000" pitchFamily="2" charset="-78"/>
              </a:rPr>
              <a:t> مفیدتر </a:t>
            </a:r>
          </a:p>
          <a:p>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چه ویژگی­هایی در سیستم موجود وجود ندارد </a:t>
            </a:r>
            <a:endParaRPr lang="fa-IR" sz="2400"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endParaRPr>
          </a:p>
          <a:p>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چه عواملی هنگام انتخاب یک مرورگر کد مربوط مهم است</a:t>
            </a:r>
            <a:r>
              <a:rPr lang="fa-IR" sz="2400"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a:t>
            </a:r>
          </a:p>
          <a:p>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ترجیح توسعه­دهندگان/داوران را نسبت به نوع بررسی کد (بررسی طولانی یا کوتاه) و در چه مرحله ای از گردش </a:t>
            </a:r>
            <a:r>
              <a:rPr lang="fa-IR" sz="2400"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کار</a:t>
            </a:r>
          </a:p>
          <a:p>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برخی از گرایش­ها و الگوها را بین استفاده از سیستم </a:t>
            </a:r>
            <a:r>
              <a:rPr lang="en-US"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CRRS</a:t>
            </a:r>
            <a:r>
              <a:rPr lang="en-US" sz="2400" dirty="0">
                <a:solidFill>
                  <a:srgbClr val="000000"/>
                </a:solidFill>
                <a:latin typeface="B Lotus" panose="00000400000000000000" pitchFamily="2" charset="-78"/>
                <a:ea typeface="Times New Roman" panose="02020603050405020304" pitchFamily="18" charset="0"/>
                <a:cs typeface="B Zar" panose="00000400000000000000" pitchFamily="2" charset="-78"/>
              </a:rPr>
              <a:t> </a:t>
            </a:r>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و ارتباط آن با اطلاعات جمعیتی </a:t>
            </a:r>
            <a:r>
              <a:rPr lang="fa-IR" sz="2400"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مرورگر/توسعه دهنده </a:t>
            </a:r>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پیدا کردیم.</a:t>
            </a:r>
            <a:endParaRPr lang="fa-IR" sz="2400" dirty="0">
              <a:cs typeface="B Zar" panose="00000400000000000000" pitchFamily="2" charset="-78"/>
            </a:endParaRPr>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a:xfrm>
            <a:off x="946307" y="5883275"/>
            <a:ext cx="6672887" cy="365125"/>
          </a:xfrm>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t>18</a:t>
            </a:fld>
            <a:endParaRPr lang="fa-IR" sz="2000" b="1"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131490034"/>
      </p:ext>
    </p:extLst>
  </p:cSld>
  <p:clrMapOvr>
    <a:masterClrMapping/>
  </p:clrMapOvr>
  <mc:AlternateContent xmlns:mc="http://schemas.openxmlformats.org/markup-compatibility/2006">
    <mc:Choice xmlns:p14="http://schemas.microsoft.com/office/powerpoint/2010/main" Requires="p14">
      <p:transition spd="slow" p14:dur="2000" advTm="42003"/>
    </mc:Choice>
    <mc:Fallback>
      <p:transition spd="slow" advTm="420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b="1" cap="none" dirty="0">
                <a:latin typeface="Times New Roman" panose="02020603050405020304" pitchFamily="18" charset="0"/>
                <a:ea typeface="Times New Roman" panose="02020603050405020304" pitchFamily="18" charset="0"/>
                <a:cs typeface="B Zar" panose="00000400000000000000" pitchFamily="2" charset="-78"/>
              </a:rPr>
              <a:t>ارائه ایده </a:t>
            </a:r>
            <a:r>
              <a:rPr lang="fa-IR" b="1" cap="none" dirty="0">
                <a:latin typeface="Times New Roman" panose="02020603050405020304" pitchFamily="18" charset="0"/>
                <a:ea typeface="Times New Roman" panose="02020603050405020304" pitchFamily="18" charset="0"/>
                <a:cs typeface="B Zar" panose="00000400000000000000" pitchFamily="2" charset="-78"/>
              </a:rPr>
              <a:t>براي </a:t>
            </a:r>
            <a:r>
              <a:rPr lang="fa-IR" b="1" cap="none" dirty="0" smtClean="0">
                <a:latin typeface="Times New Roman" panose="02020603050405020304" pitchFamily="18" charset="0"/>
                <a:ea typeface="Times New Roman" panose="02020603050405020304" pitchFamily="18" charset="0"/>
                <a:cs typeface="B Zar" panose="00000400000000000000" pitchFamily="2" charset="-78"/>
              </a:rPr>
              <a:t>ادامه كار</a:t>
            </a:r>
            <a:endParaRPr lang="fa-IR" dirty="0"/>
          </a:p>
        </p:txBody>
      </p:sp>
      <p:sp>
        <p:nvSpPr>
          <p:cNvPr id="3" name="Content Placeholder 2"/>
          <p:cNvSpPr>
            <a:spLocks noGrp="1"/>
          </p:cNvSpPr>
          <p:nvPr>
            <p:ph sz="quarter" idx="13"/>
          </p:nvPr>
        </p:nvSpPr>
        <p:spPr/>
        <p:txBody>
          <a:bodyPr/>
          <a:lstStyle/>
          <a:p>
            <a:r>
              <a:rPr lang="fa-IR" b="1"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مروری گسترده تر بر ادبیات </a:t>
            </a:r>
            <a:r>
              <a:rPr lang="fa-IR" b="1"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سیستماتیک</a:t>
            </a:r>
            <a:endParaRPr lang="fa-IR" b="1" dirty="0">
              <a:solidFill>
                <a:srgbClr val="000000"/>
              </a:solidFill>
              <a:latin typeface="Times New Roman" panose="02020603050405020304" pitchFamily="18" charset="0"/>
              <a:ea typeface="Times New Roman" panose="02020603050405020304" pitchFamily="18" charset="0"/>
              <a:cs typeface="B Zar" panose="00000400000000000000" pitchFamily="2" charset="-78"/>
            </a:endParaRPr>
          </a:p>
          <a:p>
            <a:r>
              <a:rPr lang="fa-IR" b="1"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ایجاد سیستم توصیه بازبینی </a:t>
            </a:r>
            <a:r>
              <a:rPr lang="fa-IR" b="1"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کد</a:t>
            </a:r>
          </a:p>
          <a:p>
            <a:pPr marL="0" indent="0">
              <a:buNone/>
            </a:pPr>
            <a:endParaRPr lang="fa-IR" dirty="0"/>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t>19</a:t>
            </a:fld>
            <a:endParaRPr lang="fa-IR" sz="2000" b="1"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651741689"/>
      </p:ext>
    </p:extLst>
  </p:cSld>
  <p:clrMapOvr>
    <a:masterClrMapping/>
  </p:clrMapOvr>
  <mc:AlternateContent xmlns:mc="http://schemas.openxmlformats.org/markup-compatibility/2006">
    <mc:Choice xmlns:p14="http://schemas.microsoft.com/office/powerpoint/2010/main" Requires="p14">
      <p:transition spd="slow" p14:dur="2000" advTm="12454"/>
    </mc:Choice>
    <mc:Fallback>
      <p:transition spd="slow" advTm="12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pPr lvl="0" algn="ctr">
              <a:spcBef>
                <a:spcPts val="0"/>
              </a:spcBef>
            </a:pPr>
            <a:r>
              <a:rPr lang="fa-IR" sz="2800" b="1">
                <a:solidFill>
                  <a:prstClr val="black"/>
                </a:solidFill>
                <a:latin typeface="Calibri" panose="020F0502020204030204" pitchFamily="34" charset="0"/>
                <a:ea typeface="Calibri" panose="020F0502020204030204" pitchFamily="34" charset="0"/>
                <a:cs typeface="B Zar" panose="00000400000000000000" pitchFamily="2" charset="-78"/>
              </a:rPr>
              <a:t>عنوان سمينار:</a:t>
            </a:r>
          </a:p>
        </p:txBody>
      </p:sp>
      <p:sp>
        <p:nvSpPr>
          <p:cNvPr id="7" name="Content Placeholder 6"/>
          <p:cNvSpPr>
            <a:spLocks noGrp="1"/>
          </p:cNvSpPr>
          <p:nvPr>
            <p:ph sz="quarter" idx="13"/>
          </p:nvPr>
        </p:nvSpPr>
        <p:spPr/>
        <p:txBody>
          <a:bodyPr/>
          <a:lstStyle/>
          <a:p>
            <a:pPr algn="ctr"/>
            <a:endParaRPr lang="fa-IR" dirty="0" smtClean="0"/>
          </a:p>
          <a:p>
            <a:pPr marL="0" indent="0" algn="ctr">
              <a:buNone/>
            </a:pPr>
            <a:r>
              <a:rPr lang="ar-SA" sz="2400" b="1" dirty="0">
                <a:cs typeface="B Nazanin" panose="00000400000000000000" pitchFamily="2" charset="-78"/>
              </a:rPr>
              <a:t>بررسی سیستم‌های پیشنهادی بازبینی کننده کدهای گذشته و حال</a:t>
            </a:r>
            <a:endParaRPr lang="fa-IR" dirty="0"/>
          </a:p>
        </p:txBody>
      </p:sp>
      <p:sp>
        <p:nvSpPr>
          <p:cNvPr id="2" name="Date Placeholder 1"/>
          <p:cNvSpPr>
            <a:spLocks noGrp="1"/>
          </p:cNvSpPr>
          <p:nvPr>
            <p:ph type="dt" sz="half" idx="10"/>
          </p:nvPr>
        </p:nvSpPr>
        <p:spPr/>
        <p:txBody>
          <a:bodyPr/>
          <a:lstStyle/>
          <a:p>
            <a:fld id="{A03760C8-E724-43C7-BFAD-E55F9636C9E1}" type="datetime8">
              <a:rPr lang="fa-IR" smtClean="0"/>
              <a:t>07 ژانويه 22</a:t>
            </a:fld>
            <a:endParaRPr lang="fa-IR"/>
          </a:p>
        </p:txBody>
      </p:sp>
      <p:sp>
        <p:nvSpPr>
          <p:cNvPr id="3" name="Footer Placeholder 2"/>
          <p:cNvSpPr>
            <a:spLocks noGrp="1"/>
          </p:cNvSpPr>
          <p:nvPr>
            <p:ph type="ftr" sz="quarter" idx="11"/>
          </p:nvPr>
        </p:nvSpPr>
        <p:spPr/>
        <p:txBody>
          <a:bodyPr/>
          <a:lstStyle/>
          <a:p>
            <a:r>
              <a:rPr lang="fa-IR" sz="2000" b="1" dirty="0" smtClean="0">
                <a:solidFill>
                  <a:schemeClr val="tx1"/>
                </a:solidFill>
                <a:cs typeface="B Zar" panose="00000400000000000000" pitchFamily="2" charset="-78"/>
              </a:rPr>
              <a:t>ارائه سمینار تحقیق و تتبع </a:t>
            </a:r>
            <a:endParaRPr lang="fa-IR" sz="2000" b="1" dirty="0">
              <a:solidFill>
                <a:schemeClr val="tx1"/>
              </a:solidFill>
              <a:cs typeface="B Zar" panose="00000400000000000000" pitchFamily="2" charset="-78"/>
            </a:endParaRPr>
          </a:p>
        </p:txBody>
      </p:sp>
      <p:sp>
        <p:nvSpPr>
          <p:cNvPr id="4" name="Slide Number Placeholder 3"/>
          <p:cNvSpPr>
            <a:spLocks noGrp="1"/>
          </p:cNvSpPr>
          <p:nvPr>
            <p:ph type="sldNum" sz="quarter" idx="12"/>
          </p:nvPr>
        </p:nvSpPr>
        <p:spPr/>
        <p:txBody>
          <a:bodyPr/>
          <a:lstStyle/>
          <a:p>
            <a:fld id="{638EA6BA-5847-498D-A0FF-63A4B780104B}" type="slidenum">
              <a:rPr lang="fa-IR" sz="2400" smtClean="0">
                <a:solidFill>
                  <a:schemeClr val="tx1"/>
                </a:solidFill>
                <a:cs typeface="B Zar" panose="00000400000000000000" pitchFamily="2" charset="-78"/>
              </a:rPr>
              <a:t>2</a:t>
            </a:fld>
            <a:endParaRPr lang="fa-IR" sz="2400" dirty="0">
              <a:solidFill>
                <a:schemeClr val="tx1"/>
              </a:solidFill>
              <a:cs typeface="B Zar" panose="00000400000000000000" pitchFamily="2" charset="-78"/>
            </a:endParaRPr>
          </a:p>
        </p:txBody>
      </p:sp>
      <p:sp>
        <p:nvSpPr>
          <p:cNvPr id="5" name="Rectangle 4"/>
          <p:cNvSpPr/>
          <p:nvPr/>
        </p:nvSpPr>
        <p:spPr>
          <a:xfrm>
            <a:off x="6003634" y="3136613"/>
            <a:ext cx="184731" cy="523220"/>
          </a:xfrm>
          <a:prstGeom prst="rect">
            <a:avLst/>
          </a:prstGeom>
        </p:spPr>
        <p:txBody>
          <a:bodyPr wrap="none">
            <a:spAutoFit/>
          </a:bodyPr>
          <a:lstStyle/>
          <a:p>
            <a:pPr lvl="0" algn="ctr" defTabSz="457200" rtl="1"/>
            <a:endParaRPr lang="fa-IR" sz="2800" b="1">
              <a:solidFill>
                <a:prstClr val="black"/>
              </a:solidFill>
              <a:latin typeface="Calibri" panose="020F0502020204030204" pitchFamily="34" charset="0"/>
              <a:ea typeface="Calibri" panose="020F0502020204030204" pitchFamily="34" charset="0"/>
              <a:cs typeface="B Zar" panose="00000400000000000000" pitchFamily="2" charset="-78"/>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67754350"/>
      </p:ext>
    </p:extLst>
  </p:cSld>
  <p:clrMapOvr>
    <a:masterClrMapping/>
  </p:clrMapOvr>
  <mc:AlternateContent xmlns:mc="http://schemas.openxmlformats.org/markup-compatibility/2006">
    <mc:Choice xmlns:p14="http://schemas.microsoft.com/office/powerpoint/2010/main" Requires="p14">
      <p:transition spd="slow" p14:dur="2000" advTm="7568"/>
    </mc:Choice>
    <mc:Fallback>
      <p:transition spd="slow" advTm="7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lgn="r" defTabSz="457200">
              <a:lnSpc>
                <a:spcPct val="115000"/>
              </a:lnSpc>
              <a:spcBef>
                <a:spcPts val="200"/>
              </a:spcBef>
            </a:pPr>
            <a:r>
              <a:rPr lang="ar-SA" sz="2400" b="1" cap="none" dirty="0">
                <a:solidFill>
                  <a:prstClr val="black">
                    <a:lumMod val="75000"/>
                    <a:lumOff val="25000"/>
                  </a:prstClr>
                </a:solidFill>
                <a:latin typeface="B Zar" panose="00000400000000000000" pitchFamily="2" charset="-78"/>
                <a:ea typeface="Times New Roman" panose="02020603050405020304" pitchFamily="18" charset="0"/>
                <a:cs typeface="B Zar" panose="00000400000000000000" pitchFamily="2" charset="-78"/>
              </a:rPr>
              <a:t>مشکلات موجود در ساختار پایان‌نامه مورد بررسی</a:t>
            </a:r>
            <a:r>
              <a:rPr lang="en-US" sz="2400" b="1" cap="none" dirty="0">
                <a:solidFill>
                  <a:prstClr val="black">
                    <a:lumMod val="75000"/>
                    <a:lumOff val="25000"/>
                  </a:prstClr>
                </a:solidFill>
                <a:latin typeface="Cambria" panose="02040503050406030204" pitchFamily="18" charset="0"/>
                <a:ea typeface="Times New Roman" panose="02020603050405020304" pitchFamily="18" charset="0"/>
                <a:cs typeface="B Zar" panose="00000400000000000000" pitchFamily="2" charset="-78"/>
              </a:rPr>
              <a:t/>
            </a:r>
            <a:br>
              <a:rPr lang="en-US" sz="2400" b="1" cap="none" dirty="0">
                <a:solidFill>
                  <a:prstClr val="black">
                    <a:lumMod val="75000"/>
                    <a:lumOff val="25000"/>
                  </a:prstClr>
                </a:solidFill>
                <a:latin typeface="Cambria" panose="02040503050406030204" pitchFamily="18" charset="0"/>
                <a:ea typeface="Times New Roman" panose="02020603050405020304" pitchFamily="18" charset="0"/>
                <a:cs typeface="B Zar" panose="00000400000000000000" pitchFamily="2" charset="-78"/>
              </a:rPr>
            </a:br>
            <a:endParaRPr lang="fa-IR" sz="2400" b="1" dirty="0">
              <a:cs typeface="B Zar" panose="00000400000000000000" pitchFamily="2" charset="-78"/>
            </a:endParaRPr>
          </a:p>
        </p:txBody>
      </p:sp>
      <p:sp>
        <p:nvSpPr>
          <p:cNvPr id="3" name="Content Placeholder 2"/>
          <p:cNvSpPr>
            <a:spLocks noGrp="1"/>
          </p:cNvSpPr>
          <p:nvPr>
            <p:ph sz="quarter" idx="13"/>
          </p:nvPr>
        </p:nvSpPr>
        <p:spPr/>
        <p:txBody>
          <a:bodyPr>
            <a:normAutofit/>
          </a:bodyPr>
          <a:lstStyle/>
          <a:p>
            <a:pPr marL="342900" lvl="0" indent="-342900" algn="just">
              <a:lnSpc>
                <a:spcPct val="150000"/>
              </a:lnSpc>
              <a:buFont typeface="Symbol" panose="05050102010706020507" pitchFamily="18" charset="2"/>
              <a:buChar char=""/>
            </a:pPr>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مشکل که مربوط به نگار ارجاع بهتر است مطابق راهنمای نگارش پایان‌نامه معاونت آموزشی و تحصیلات تکمیلی دانشگاه پیام‌نور باشد. شیوه ارجاع در این پایان‌نامه به‌صورت لینک به منابع بود و شخصاً کار مشکلی در درک مفاهیم آن داشتم.</a:t>
            </a:r>
            <a:endParaRPr lang="en-US" sz="2400" dirty="0">
              <a:latin typeface="Calibri" panose="020F0502020204030204" pitchFamily="34" charset="0"/>
              <a:ea typeface="Calibri" panose="020F0502020204030204" pitchFamily="34" charset="0"/>
              <a:cs typeface="B Zar" panose="00000400000000000000" pitchFamily="2" charset="-78"/>
            </a:endParaRPr>
          </a:p>
          <a:p>
            <a:pPr marL="342900" lvl="0" indent="-342900" algn="just">
              <a:lnSpc>
                <a:spcPct val="150000"/>
              </a:lnSpc>
              <a:buFont typeface="Symbol" panose="05050102010706020507" pitchFamily="18" charset="2"/>
              <a:buChar char=""/>
            </a:pPr>
            <a:r>
              <a:rPr lang="ar-SA" sz="2400" dirty="0">
                <a:latin typeface="BLotus"/>
                <a:ea typeface="Calibri" panose="020F0502020204030204" pitchFamily="34" charset="0"/>
                <a:cs typeface="B Zar" panose="00000400000000000000" pitchFamily="2" charset="-78"/>
              </a:rPr>
              <a:t>همچنین در پایان‌نامه مورد بررسی، قسمتی تحت عنوان کلمات اختصاری و معرفی آنها وجود نداشت</a:t>
            </a:r>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a:t>
            </a:r>
            <a:endParaRPr lang="en-US" sz="2400" dirty="0">
              <a:latin typeface="Calibri" panose="020F0502020204030204" pitchFamily="34" charset="0"/>
              <a:ea typeface="Calibri" panose="020F0502020204030204" pitchFamily="34" charset="0"/>
              <a:cs typeface="B Zar" panose="00000400000000000000" pitchFamily="2" charset="-78"/>
            </a:endParaRPr>
          </a:p>
          <a:p>
            <a:pPr marL="342900" lvl="0" indent="-342900" algn="just">
              <a:lnSpc>
                <a:spcPct val="150000"/>
              </a:lnSpc>
              <a:buFont typeface="Symbol" panose="05050102010706020507" pitchFamily="18" charset="2"/>
              <a:buChar char=""/>
            </a:pPr>
            <a:r>
              <a:rPr lang="ar-SA" sz="2400" dirty="0">
                <a:latin typeface="BLotus"/>
                <a:ea typeface="Calibri" panose="020F0502020204030204" pitchFamily="34" charset="0"/>
                <a:cs typeface="B Zar" panose="00000400000000000000" pitchFamily="2" charset="-78"/>
              </a:rPr>
              <a:t>همچنین هیچ توضیحی به‌عنوان پاورقی وجود نداشت</a:t>
            </a:r>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t>20</a:t>
            </a:fld>
            <a:endParaRPr lang="fa-IR" sz="2000" b="1"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007648628"/>
      </p:ext>
    </p:extLst>
  </p:cSld>
  <p:clrMapOvr>
    <a:masterClrMapping/>
  </p:clrMapOvr>
  <mc:AlternateContent xmlns:mc="http://schemas.openxmlformats.org/markup-compatibility/2006">
    <mc:Choice xmlns:p14="http://schemas.microsoft.com/office/powerpoint/2010/main" Requires="p14">
      <p:transition spd="slow" p14:dur="2000" advTm="33377"/>
    </mc:Choice>
    <mc:Fallback>
      <p:transition spd="slow" advTm="33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913775" y="618517"/>
            <a:ext cx="10364451" cy="4700458"/>
          </a:xfrm>
        </p:spPr>
        <p:txBody>
          <a:bodyPr/>
          <a:lstStyle/>
          <a:p>
            <a:r>
              <a:rPr lang="fa-IR" dirty="0" smtClean="0"/>
              <a:t>با تشکراز استاد خوبم</a:t>
            </a:r>
            <a:endParaRPr lang="fa-IR" dirty="0"/>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mtClean="0"/>
              <a:t>ارائه سمینار تحقیق و تتبع </a:t>
            </a:r>
            <a:endParaRPr lang="fa-IR"/>
          </a:p>
        </p:txBody>
      </p:sp>
      <p:sp>
        <p:nvSpPr>
          <p:cNvPr id="6" name="Slide Number Placeholder 5"/>
          <p:cNvSpPr>
            <a:spLocks noGrp="1"/>
          </p:cNvSpPr>
          <p:nvPr>
            <p:ph type="sldNum" sz="quarter" idx="12"/>
          </p:nvPr>
        </p:nvSpPr>
        <p:spPr/>
        <p:txBody>
          <a:bodyPr/>
          <a:lstStyle/>
          <a:p>
            <a:fld id="{638EA6BA-5847-498D-A0FF-63A4B780104B}" type="slidenum">
              <a:rPr lang="fa-IR" smtClean="0"/>
              <a:t>21</a:t>
            </a:fld>
            <a:endParaRPr lang="fa-I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958481101"/>
      </p:ext>
    </p:extLst>
  </p:cSld>
  <p:clrMapOvr>
    <a:masterClrMapping/>
  </p:clrMapOvr>
  <mc:AlternateContent xmlns:mc="http://schemas.openxmlformats.org/markup-compatibility/2006">
    <mc:Choice xmlns:p14="http://schemas.microsoft.com/office/powerpoint/2010/main" Requires="p14">
      <p:transition spd="slow" p14:dur="2000" advTm="12399"/>
    </mc:Choice>
    <mc:Fallback>
      <p:transition spd="slow" advTm="12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3B8E5B-A03C-45D1-AF74-F526ABBF0DE7}" type="datetime8">
              <a:rPr lang="fa-IR" smtClean="0"/>
              <a:t>07 ژانويه 22</a:t>
            </a:fld>
            <a:endParaRPr lang="fa-IR"/>
          </a:p>
        </p:txBody>
      </p:sp>
      <p:sp>
        <p:nvSpPr>
          <p:cNvPr id="3" name="Footer Placeholder 2"/>
          <p:cNvSpPr>
            <a:spLocks noGrp="1"/>
          </p:cNvSpPr>
          <p:nvPr>
            <p:ph type="ftr" sz="quarter" idx="11"/>
          </p:nvPr>
        </p:nvSpPr>
        <p:spPr/>
        <p:txBody>
          <a:bodyPr/>
          <a:lstStyle/>
          <a:p>
            <a:r>
              <a:rPr lang="fa-IR" sz="2000" b="1" dirty="0" smtClean="0">
                <a:solidFill>
                  <a:schemeClr val="tx1"/>
                </a:solidFill>
                <a:cs typeface="B Zar" panose="00000400000000000000" pitchFamily="2" charset="-78"/>
              </a:rPr>
              <a:t>ارائه سمینار تحقیق و تتبع </a:t>
            </a:r>
            <a:endParaRPr lang="fa-IR" sz="2000" b="1" dirty="0">
              <a:solidFill>
                <a:schemeClr val="tx1"/>
              </a:solidFill>
              <a:cs typeface="B Zar" panose="00000400000000000000" pitchFamily="2" charset="-78"/>
            </a:endParaRPr>
          </a:p>
        </p:txBody>
      </p:sp>
      <p:sp>
        <p:nvSpPr>
          <p:cNvPr id="4" name="Slide Number Placeholder 3"/>
          <p:cNvSpPr>
            <a:spLocks noGrp="1"/>
          </p:cNvSpPr>
          <p:nvPr>
            <p:ph type="sldNum" sz="quarter" idx="12"/>
          </p:nvPr>
        </p:nvSpPr>
        <p:spPr/>
        <p:txBody>
          <a:bodyPr/>
          <a:lstStyle/>
          <a:p>
            <a:fld id="{638EA6BA-5847-498D-A0FF-63A4B780104B}" type="slidenum">
              <a:rPr lang="fa-IR" sz="2000" b="1" smtClean="0">
                <a:cs typeface="B Zar" panose="00000400000000000000" pitchFamily="2" charset="-78"/>
              </a:rPr>
              <a:t>3</a:t>
            </a:fld>
            <a:endParaRPr lang="fa-IR" sz="2000" b="1" dirty="0">
              <a:cs typeface="B Zar" panose="00000400000000000000" pitchFamily="2" charset="-78"/>
            </a:endParaRPr>
          </a:p>
        </p:txBody>
      </p:sp>
      <p:sp>
        <p:nvSpPr>
          <p:cNvPr id="5" name="Rectangle 4"/>
          <p:cNvSpPr/>
          <p:nvPr/>
        </p:nvSpPr>
        <p:spPr>
          <a:xfrm>
            <a:off x="927279" y="991673"/>
            <a:ext cx="10350947" cy="4812335"/>
          </a:xfrm>
          <a:prstGeom prst="rect">
            <a:avLst/>
          </a:prstGeom>
        </p:spPr>
        <p:txBody>
          <a:bodyPr wrap="square">
            <a:spAutoFit/>
          </a:bodyPr>
          <a:lstStyle/>
          <a:p>
            <a:pPr lvl="0" algn="ctr" defTabSz="457200" rtl="1">
              <a:spcBef>
                <a:spcPts val="1000"/>
              </a:spcBef>
              <a:buClr>
                <a:srgbClr val="90C226"/>
              </a:buClr>
              <a:buSzPct val="80000"/>
            </a:pPr>
            <a:r>
              <a:rPr lang="fa-IR" sz="2400" b="1" dirty="0">
                <a:latin typeface="Calibri" panose="020F0502020204030204" pitchFamily="34" charset="0"/>
                <a:ea typeface="Calibri" panose="020F0502020204030204" pitchFamily="34" charset="0"/>
                <a:cs typeface="B Zar" panose="00000400000000000000" pitchFamily="2" charset="-78"/>
              </a:rPr>
              <a:t>استاد راهنما</a:t>
            </a:r>
            <a:r>
              <a:rPr lang="fa-IR" sz="2400"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rPr>
              <a:t>:</a:t>
            </a:r>
            <a:endParaRPr lang="en-US" sz="2400"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endParaRPr>
          </a:p>
          <a:p>
            <a:pPr lvl="0" algn="ctr" defTabSz="457200" rtl="1">
              <a:spcBef>
                <a:spcPts val="1000"/>
              </a:spcBef>
              <a:buClr>
                <a:srgbClr val="90C226"/>
              </a:buClr>
              <a:buSzPct val="80000"/>
            </a:pPr>
            <a:r>
              <a:rPr lang="fa-IR" sz="2800" b="1"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rPr>
              <a:t> </a:t>
            </a:r>
            <a:endParaRPr lang="en-US" sz="2800"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endParaRPr>
          </a:p>
          <a:p>
            <a:pPr lvl="0" algn="ctr" defTabSz="457200" rtl="1">
              <a:spcBef>
                <a:spcPts val="1000"/>
              </a:spcBef>
              <a:buClr>
                <a:srgbClr val="90C226"/>
              </a:buClr>
              <a:buSzPct val="80000"/>
            </a:pPr>
            <a:r>
              <a:rPr lang="fa-IR" sz="2800" b="1" dirty="0">
                <a:latin typeface="Calibri" panose="020F0502020204030204" pitchFamily="34" charset="0"/>
                <a:ea typeface="Calibri" panose="020F0502020204030204" pitchFamily="34" charset="0"/>
                <a:cs typeface="B Zar" panose="00000400000000000000" pitchFamily="2" charset="-78"/>
              </a:rPr>
              <a:t>دکتر سيدعلي رضوي</a:t>
            </a:r>
            <a:endParaRPr lang="en-US" sz="2800" b="1" dirty="0">
              <a:latin typeface="Calibri" panose="020F0502020204030204" pitchFamily="34" charset="0"/>
              <a:ea typeface="Calibri" panose="020F0502020204030204" pitchFamily="34" charset="0"/>
              <a:cs typeface="B Zar" panose="00000400000000000000" pitchFamily="2" charset="-78"/>
            </a:endParaRPr>
          </a:p>
          <a:p>
            <a:pPr lvl="0" algn="ctr" defTabSz="457200" rtl="1">
              <a:spcBef>
                <a:spcPts val="1000"/>
              </a:spcBef>
              <a:buClr>
                <a:srgbClr val="90C226"/>
              </a:buClr>
              <a:buSzPct val="80000"/>
            </a:pPr>
            <a:r>
              <a:rPr lang="fa-IR" sz="2800" b="1"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rPr>
              <a:t> </a:t>
            </a:r>
            <a:endParaRPr lang="en-US" sz="2800"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endParaRPr>
          </a:p>
          <a:p>
            <a:pPr lvl="0" algn="ctr" defTabSz="457200" rtl="1">
              <a:spcBef>
                <a:spcPts val="1000"/>
              </a:spcBef>
              <a:buClr>
                <a:srgbClr val="90C226"/>
              </a:buClr>
              <a:buSzPct val="80000"/>
            </a:pPr>
            <a:r>
              <a:rPr lang="fa-IR" sz="2000" b="1" dirty="0">
                <a:latin typeface="Calibri" panose="020F0502020204030204" pitchFamily="34" charset="0"/>
                <a:ea typeface="Calibri" panose="020F0502020204030204" pitchFamily="34" charset="0"/>
                <a:cs typeface="B Zar" panose="00000400000000000000" pitchFamily="2" charset="-78"/>
              </a:rPr>
              <a:t>نگارنده:</a:t>
            </a:r>
            <a:endParaRPr lang="en-US" sz="2000" dirty="0">
              <a:latin typeface="Calibri" panose="020F0502020204030204" pitchFamily="34" charset="0"/>
              <a:ea typeface="Calibri" panose="020F0502020204030204" pitchFamily="34" charset="0"/>
              <a:cs typeface="B Zar" panose="00000400000000000000" pitchFamily="2" charset="-78"/>
            </a:endParaRPr>
          </a:p>
          <a:p>
            <a:pPr lvl="0" algn="ctr" defTabSz="457200" rtl="1">
              <a:spcBef>
                <a:spcPts val="1000"/>
              </a:spcBef>
              <a:buClr>
                <a:srgbClr val="90C226"/>
              </a:buClr>
              <a:buSzPct val="80000"/>
            </a:pPr>
            <a:r>
              <a:rPr lang="fa-IR" sz="2800" b="1"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rPr>
              <a:t> </a:t>
            </a:r>
            <a:endParaRPr lang="en-US" sz="2800"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endParaRPr>
          </a:p>
          <a:p>
            <a:pPr lvl="0" algn="ctr" defTabSz="457200" rtl="1">
              <a:spcBef>
                <a:spcPts val="1000"/>
              </a:spcBef>
              <a:buClr>
                <a:srgbClr val="90C226"/>
              </a:buClr>
              <a:buSzPct val="80000"/>
            </a:pPr>
            <a:r>
              <a:rPr lang="fa-IR" sz="2400" b="1" dirty="0" smtClean="0">
                <a:latin typeface="Calibri" panose="020F0502020204030204" pitchFamily="34" charset="0"/>
                <a:ea typeface="Calibri" panose="020F0502020204030204" pitchFamily="34" charset="0"/>
                <a:cs typeface="B Zar" panose="00000400000000000000" pitchFamily="2" charset="-78"/>
              </a:rPr>
              <a:t>زهرا کولیوند</a:t>
            </a:r>
            <a:endParaRPr lang="en-US" sz="2400" b="1" dirty="0">
              <a:latin typeface="Calibri" panose="020F0502020204030204" pitchFamily="34" charset="0"/>
              <a:ea typeface="Calibri" panose="020F0502020204030204" pitchFamily="34" charset="0"/>
              <a:cs typeface="B Zar" panose="00000400000000000000" pitchFamily="2" charset="-78"/>
            </a:endParaRPr>
          </a:p>
          <a:p>
            <a:pPr lvl="0" algn="ctr" defTabSz="457200" rtl="1">
              <a:spcBef>
                <a:spcPts val="1000"/>
              </a:spcBef>
              <a:buClr>
                <a:srgbClr val="90C226"/>
              </a:buClr>
              <a:buSzPct val="80000"/>
            </a:pPr>
            <a:r>
              <a:rPr lang="en-US" sz="2800" b="1"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rPr>
              <a:t> </a:t>
            </a:r>
            <a:endParaRPr lang="en-US" sz="2800" dirty="0">
              <a:solidFill>
                <a:prstClr val="black">
                  <a:lumMod val="75000"/>
                  <a:lumOff val="25000"/>
                </a:prstClr>
              </a:solidFill>
              <a:latin typeface="Calibri" panose="020F0502020204030204" pitchFamily="34" charset="0"/>
              <a:ea typeface="Calibri" panose="020F0502020204030204" pitchFamily="34" charset="0"/>
              <a:cs typeface="B Zar" panose="00000400000000000000" pitchFamily="2" charset="-78"/>
            </a:endParaRPr>
          </a:p>
          <a:p>
            <a:pPr lvl="0" algn="ctr" defTabSz="457200" rtl="1">
              <a:spcBef>
                <a:spcPts val="1000"/>
              </a:spcBef>
              <a:buClr>
                <a:srgbClr val="90C226"/>
              </a:buClr>
              <a:buSzPct val="80000"/>
            </a:pPr>
            <a:r>
              <a:rPr lang="fa-IR" sz="2800" b="1" dirty="0" smtClean="0">
                <a:latin typeface="Calibri" panose="020F0502020204030204" pitchFamily="34" charset="0"/>
                <a:ea typeface="Calibri" panose="020F0502020204030204" pitchFamily="34" charset="0"/>
                <a:cs typeface="B Zar" panose="00000400000000000000" pitchFamily="2" charset="-78"/>
              </a:rPr>
              <a:t>شهریور </a:t>
            </a:r>
            <a:r>
              <a:rPr lang="fa-IR" sz="2800" b="1" dirty="0">
                <a:latin typeface="Calibri" panose="020F0502020204030204" pitchFamily="34" charset="0"/>
                <a:ea typeface="Calibri" panose="020F0502020204030204" pitchFamily="34" charset="0"/>
                <a:cs typeface="B Zar" panose="00000400000000000000" pitchFamily="2" charset="-78"/>
              </a:rPr>
              <a:t>1400</a:t>
            </a:r>
            <a:endParaRPr lang="en-US" sz="2800" b="1" dirty="0">
              <a:latin typeface="Calibri" panose="020F0502020204030204" pitchFamily="34" charset="0"/>
              <a:ea typeface="Calibri" panose="020F0502020204030204" pitchFamily="34" charset="0"/>
              <a:cs typeface="B Zar" panose="00000400000000000000" pitchFamily="2" charset="-78"/>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502976471"/>
      </p:ext>
    </p:extLst>
  </p:cSld>
  <p:clrMapOvr>
    <a:masterClrMapping/>
  </p:clrMapOvr>
  <mc:AlternateContent xmlns:mc="http://schemas.openxmlformats.org/markup-compatibility/2006">
    <mc:Choice xmlns:p14="http://schemas.microsoft.com/office/powerpoint/2010/main" Requires="p14">
      <p:transition spd="slow" p14:dur="2000" advTm="9932"/>
    </mc:Choice>
    <mc:Fallback>
      <p:transition spd="slow" advTm="9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a:solidFill>
                  <a:prstClr val="black"/>
                </a:solidFill>
                <a:cs typeface="B Zar" panose="00000400000000000000" pitchFamily="2" charset="-78"/>
              </a:rPr>
              <a:t>فهرست</a:t>
            </a:r>
            <a:endParaRPr lang="fa-IR" dirty="0"/>
          </a:p>
        </p:txBody>
      </p:sp>
      <p:sp>
        <p:nvSpPr>
          <p:cNvPr id="3" name="Content Placeholder 2"/>
          <p:cNvSpPr>
            <a:spLocks noGrp="1"/>
          </p:cNvSpPr>
          <p:nvPr>
            <p:ph sz="quarter" idx="13"/>
          </p:nvPr>
        </p:nvSpPr>
        <p:spPr/>
        <p:txBody>
          <a:bodyPr/>
          <a:lstStyle/>
          <a:p>
            <a:pPr>
              <a:lnSpc>
                <a:spcPct val="150000"/>
              </a:lnSpc>
              <a:buClr>
                <a:srgbClr val="90C226"/>
              </a:buClr>
            </a:pPr>
            <a:r>
              <a:rPr lang="fa-IR" sz="2400" b="1" u="sng" dirty="0" smtClean="0">
                <a:solidFill>
                  <a:srgbClr val="0070C0"/>
                </a:solidFill>
                <a:cs typeface="B Zar" panose="00000400000000000000" pitchFamily="2" charset="-78"/>
                <a:hlinkClick r:id="" action="ppaction://noaction"/>
              </a:rPr>
              <a:t>مقدمه </a:t>
            </a:r>
            <a:r>
              <a:rPr lang="fa-IR" sz="2400" b="1" u="sng" dirty="0">
                <a:solidFill>
                  <a:srgbClr val="0070C0"/>
                </a:solidFill>
                <a:cs typeface="B Zar" panose="00000400000000000000" pitchFamily="2" charset="-78"/>
                <a:hlinkClick r:id="" action="ppaction://noaction"/>
              </a:rPr>
              <a:t>و </a:t>
            </a:r>
            <a:r>
              <a:rPr lang="fa-IR" sz="2400" b="1" u="sng" dirty="0" smtClean="0">
                <a:solidFill>
                  <a:srgbClr val="0070C0"/>
                </a:solidFill>
                <a:cs typeface="B Zar" panose="00000400000000000000" pitchFamily="2" charset="-78"/>
                <a:hlinkClick r:id="" action="ppaction://noaction"/>
              </a:rPr>
              <a:t>بررس</a:t>
            </a:r>
            <a:r>
              <a:rPr lang="fa-IR" sz="2400" b="1" u="sng" dirty="0" smtClean="0">
                <a:solidFill>
                  <a:schemeClr val="accent1">
                    <a:lumMod val="60000"/>
                    <a:lumOff val="40000"/>
                  </a:schemeClr>
                </a:solidFill>
                <a:cs typeface="B Zar" panose="00000400000000000000" pitchFamily="2" charset="-78"/>
              </a:rPr>
              <a:t>ی</a:t>
            </a:r>
            <a:r>
              <a:rPr lang="fa-IR" sz="2400" b="1" u="sng" dirty="0" smtClean="0">
                <a:solidFill>
                  <a:srgbClr val="0070C0"/>
                </a:solidFill>
                <a:cs typeface="B Zar" panose="00000400000000000000" pitchFamily="2" charset="-78"/>
              </a:rPr>
              <a:t> </a:t>
            </a:r>
            <a:r>
              <a:rPr lang="fa-IR" sz="2400" b="1" u="sng" dirty="0" smtClean="0">
                <a:cs typeface="B Zar" panose="00000400000000000000" pitchFamily="2" charset="-78"/>
                <a:hlinkClick r:id="rId4" action="ppaction://hlinksldjump"/>
              </a:rPr>
              <a:t>تعريف </a:t>
            </a:r>
            <a:r>
              <a:rPr lang="fa-IR" sz="2400" b="1" u="sng" dirty="0">
                <a:cs typeface="B Zar" panose="00000400000000000000" pitchFamily="2" charset="-78"/>
                <a:hlinkClick r:id="rId4" action="ppaction://hlinksldjump"/>
              </a:rPr>
              <a:t>مسئله و اهداف تحقيق</a:t>
            </a:r>
            <a:endParaRPr lang="fa-IR" sz="2400" b="1" u="sng" dirty="0">
              <a:cs typeface="B Zar" panose="00000400000000000000" pitchFamily="2" charset="-78"/>
            </a:endParaRPr>
          </a:p>
          <a:p>
            <a:pPr lvl="0">
              <a:lnSpc>
                <a:spcPct val="150000"/>
              </a:lnSpc>
              <a:buClr>
                <a:srgbClr val="90C226"/>
              </a:buClr>
            </a:pPr>
            <a:r>
              <a:rPr lang="fa-IR" sz="2400" b="1" u="sng" dirty="0">
                <a:solidFill>
                  <a:srgbClr val="0070C0"/>
                </a:solidFill>
                <a:cs typeface="B Zar" panose="00000400000000000000" pitchFamily="2" charset="-78"/>
                <a:hlinkClick r:id="" action="ppaction://noaction"/>
              </a:rPr>
              <a:t>مقدمه و بررسي مفاهيم</a:t>
            </a:r>
            <a:endParaRPr lang="fa-IR" sz="2400" b="1" u="sng" dirty="0">
              <a:solidFill>
                <a:srgbClr val="0070C0"/>
              </a:solidFill>
              <a:cs typeface="B Zar" panose="00000400000000000000" pitchFamily="2" charset="-78"/>
            </a:endParaRPr>
          </a:p>
          <a:p>
            <a:pPr lvl="0">
              <a:lnSpc>
                <a:spcPct val="150000"/>
              </a:lnSpc>
              <a:buClr>
                <a:srgbClr val="90C226"/>
              </a:buClr>
            </a:pPr>
            <a:r>
              <a:rPr lang="fa-IR" sz="2400" b="1" u="sng" dirty="0">
                <a:solidFill>
                  <a:srgbClr val="0070C0"/>
                </a:solidFill>
                <a:cs typeface="B Zar" panose="00000400000000000000" pitchFamily="2" charset="-78"/>
                <a:hlinkClick r:id="" action="ppaction://noaction"/>
              </a:rPr>
              <a:t>مروري بر كارهاي انجام شده در پايان‌نامه</a:t>
            </a:r>
            <a:endParaRPr lang="fa-IR" sz="2400" b="1" u="sng" dirty="0">
              <a:solidFill>
                <a:srgbClr val="0070C0"/>
              </a:solidFill>
              <a:cs typeface="B Zar" panose="00000400000000000000" pitchFamily="2" charset="-78"/>
            </a:endParaRPr>
          </a:p>
          <a:p>
            <a:pPr lvl="0">
              <a:lnSpc>
                <a:spcPct val="150000"/>
              </a:lnSpc>
              <a:buClr>
                <a:srgbClr val="90C226"/>
              </a:buClr>
            </a:pPr>
            <a:r>
              <a:rPr lang="fa-IR" sz="2400" b="1" u="sng" dirty="0">
                <a:solidFill>
                  <a:srgbClr val="0070C0"/>
                </a:solidFill>
                <a:cs typeface="B Zar" panose="00000400000000000000" pitchFamily="2" charset="-78"/>
                <a:hlinkClick r:id="" action="ppaction://noaction"/>
              </a:rPr>
              <a:t>ارائه ايده براي ادامه كار</a:t>
            </a:r>
            <a:endParaRPr lang="fa-IR" sz="2400" b="1" u="sng" dirty="0">
              <a:solidFill>
                <a:srgbClr val="0070C0"/>
              </a:solidFill>
              <a:cs typeface="B Zar" panose="00000400000000000000" pitchFamily="2" charset="-78"/>
            </a:endParaRPr>
          </a:p>
          <a:p>
            <a:pPr lvl="0">
              <a:lnSpc>
                <a:spcPct val="150000"/>
              </a:lnSpc>
              <a:buClr>
                <a:srgbClr val="90C226"/>
              </a:buClr>
            </a:pPr>
            <a:endParaRPr lang="fa-IR" sz="2400" b="1" u="sng" dirty="0">
              <a:solidFill>
                <a:srgbClr val="0070C0"/>
              </a:solidFill>
              <a:cs typeface="B Zar" panose="00000400000000000000" pitchFamily="2" charset="-78"/>
            </a:endParaRPr>
          </a:p>
        </p:txBody>
      </p:sp>
      <p:sp>
        <p:nvSpPr>
          <p:cNvPr id="4" name="Date Placeholder 3"/>
          <p:cNvSpPr>
            <a:spLocks noGrp="1"/>
          </p:cNvSpPr>
          <p:nvPr>
            <p:ph type="dt" sz="half" idx="10"/>
          </p:nvPr>
        </p:nvSpPr>
        <p:spPr/>
        <p:txBody>
          <a:bodyPr/>
          <a:lstStyle/>
          <a:p>
            <a:fld id="{C5CA520C-6F86-4765-A9BC-0327B3DD5D05}" type="datetime8">
              <a:rPr lang="fa-IR" smtClean="0"/>
              <a:t>07 ژانويه 22</a:t>
            </a:fld>
            <a:endParaRPr lang="fa-IR" dirty="0"/>
          </a:p>
        </p:txBody>
      </p:sp>
      <p:sp>
        <p:nvSpPr>
          <p:cNvPr id="5" name="Footer Placeholder 4"/>
          <p:cNvSpPr>
            <a:spLocks noGrp="1"/>
          </p:cNvSpPr>
          <p:nvPr>
            <p:ph type="ftr" sz="quarter" idx="11"/>
          </p:nvPr>
        </p:nvSpPr>
        <p:spPr>
          <a:xfrm>
            <a:off x="913774" y="5943597"/>
            <a:ext cx="6672887" cy="365125"/>
          </a:xfrm>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cs typeface="B Zar" panose="00000400000000000000" pitchFamily="2" charset="-78"/>
              </a:rPr>
              <a:t>4</a:t>
            </a:fld>
            <a:endParaRPr lang="fa-IR" sz="2000" b="1" dirty="0">
              <a:cs typeface="B Zar" panose="00000400000000000000" pitchFamily="2" charset="-78"/>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74322012"/>
      </p:ext>
    </p:extLst>
  </p:cSld>
  <p:clrMapOvr>
    <a:masterClrMapping/>
  </p:clrMapOvr>
  <mc:AlternateContent xmlns:mc="http://schemas.openxmlformats.org/markup-compatibility/2006">
    <mc:Choice xmlns:p14="http://schemas.microsoft.com/office/powerpoint/2010/main" Requires="p14">
      <p:transition spd="slow" p14:dur="2000" advTm="21316"/>
    </mc:Choice>
    <mc:Fallback>
      <p:transition spd="slow" advTm="21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lgn="ctr" defTabSz="914400">
              <a:spcBef>
                <a:spcPts val="0"/>
              </a:spcBef>
            </a:pPr>
            <a:r>
              <a:rPr lang="fa-IR" sz="3600" b="1" u="sng">
                <a:solidFill>
                  <a:srgbClr val="0070C0"/>
                </a:solidFill>
                <a:ea typeface="+mn-ea"/>
                <a:cs typeface="B Zar" panose="00000400000000000000" pitchFamily="2" charset="-78"/>
              </a:rPr>
              <a:t>تعريف مسئله و اهداف تحقيق</a:t>
            </a:r>
            <a:r>
              <a:rPr lang="fa-IR" sz="1800">
                <a:solidFill>
                  <a:prstClr val="black"/>
                </a:solidFill>
                <a:ea typeface="+mn-ea"/>
              </a:rPr>
              <a:t/>
            </a:r>
            <a:br>
              <a:rPr lang="fa-IR" sz="1800">
                <a:solidFill>
                  <a:prstClr val="black"/>
                </a:solidFill>
                <a:ea typeface="+mn-ea"/>
              </a:rPr>
            </a:br>
            <a:endParaRPr lang="fa-IR"/>
          </a:p>
        </p:txBody>
      </p:sp>
      <p:sp>
        <p:nvSpPr>
          <p:cNvPr id="4" name="Date Placeholder 3"/>
          <p:cNvSpPr>
            <a:spLocks noGrp="1"/>
          </p:cNvSpPr>
          <p:nvPr>
            <p:ph type="dt" sz="half" idx="10"/>
          </p:nvPr>
        </p:nvSpPr>
        <p:spPr/>
        <p:txBody>
          <a:bodyPr/>
          <a:lstStyle/>
          <a:p>
            <a:fld id="{332133D3-D4AB-431B-B19E-D41F96336B32}"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solidFill>
                  <a:schemeClr val="tx1"/>
                </a:solidFill>
                <a:cs typeface="B Zar" panose="00000400000000000000" pitchFamily="2" charset="-78"/>
              </a:rPr>
              <a:t>ارائه سمینار تحقیق و تتبع </a:t>
            </a:r>
            <a:endParaRPr lang="fa-IR" sz="2000" b="1" dirty="0">
              <a:solidFill>
                <a:schemeClr val="tx1"/>
              </a:solidFill>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400" smtClean="0">
                <a:solidFill>
                  <a:schemeClr val="tx1"/>
                </a:solidFill>
                <a:cs typeface="B Zar" panose="00000400000000000000" pitchFamily="2" charset="-78"/>
              </a:rPr>
              <a:t>5</a:t>
            </a:fld>
            <a:endParaRPr lang="fa-IR" sz="2400">
              <a:solidFill>
                <a:schemeClr val="tx1"/>
              </a:solidFill>
              <a:cs typeface="B Zar" panose="00000400000000000000" pitchFamily="2" charset="-78"/>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277443681"/>
      </p:ext>
    </p:extLst>
  </p:cSld>
  <p:clrMapOvr>
    <a:masterClrMapping/>
  </p:clrMapOvr>
  <mc:AlternateContent xmlns:mc="http://schemas.openxmlformats.org/markup-compatibility/2006">
    <mc:Choice xmlns:p14="http://schemas.microsoft.com/office/powerpoint/2010/main" Requires="p14">
      <p:transition spd="slow" p14:dur="2000" advTm="3332"/>
    </mc:Choice>
    <mc:Fallback>
      <p:transition spd="slow" advTm="3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a:solidFill>
                  <a:prstClr val="black"/>
                </a:solidFill>
                <a:cs typeface="B Zar" panose="00000400000000000000" pitchFamily="2" charset="-78"/>
              </a:rPr>
              <a:t>تعريف مسئله</a:t>
            </a:r>
            <a:endParaRPr lang="fa-IR"/>
          </a:p>
        </p:txBody>
      </p:sp>
      <p:sp>
        <p:nvSpPr>
          <p:cNvPr id="3" name="Content Placeholder 2"/>
          <p:cNvSpPr>
            <a:spLocks noGrp="1"/>
          </p:cNvSpPr>
          <p:nvPr>
            <p:ph sz="quarter" idx="13"/>
          </p:nvPr>
        </p:nvSpPr>
        <p:spPr/>
        <p:txBody>
          <a:bodyPr/>
          <a:lstStyle/>
          <a:p>
            <a:pPr marL="5080" marR="6985" indent="325755" algn="just"/>
            <a:r>
              <a:rPr lang="fa-IR" sz="2400" dirty="0">
                <a:solidFill>
                  <a:srgbClr val="000000"/>
                </a:solidFill>
                <a:latin typeface="Calibri" panose="020F0502020204030204" pitchFamily="34" charset="0"/>
                <a:ea typeface="Times New Roman" panose="02020603050405020304" pitchFamily="18" charset="0"/>
                <a:cs typeface="B Zar" panose="00000400000000000000" pitchFamily="2" charset="-78"/>
              </a:rPr>
              <a:t>بررسی کد یک بررسی سیستماتیک از کد منبع کامپیوتر است و اغلب به‌عنوان یک بررسی همتا انجام می‌شود. هدف بررسی کد شناسایی و اصلاح اشتباهات در کد منبع و همچنین بهبود کیفیت کد و مهارت‌های توسعه‌دهنده نرم‌افزار است. </a:t>
            </a:r>
            <a:endParaRPr lang="fa-IR" dirty="0"/>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solidFill>
                  <a:schemeClr val="tx1"/>
                </a:solidFill>
                <a:cs typeface="B Zar" panose="00000400000000000000" pitchFamily="2" charset="-78"/>
              </a:rPr>
              <a:t>ارائه سمینار تحقیق و تتبع </a:t>
            </a:r>
            <a:endParaRPr lang="fa-IR" sz="2000" b="1" dirty="0">
              <a:solidFill>
                <a:schemeClr val="tx1"/>
              </a:solidFill>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400" b="1" smtClean="0">
                <a:solidFill>
                  <a:schemeClr val="tx1"/>
                </a:solidFill>
                <a:cs typeface="B Zar" panose="00000400000000000000" pitchFamily="2" charset="-78"/>
              </a:rPr>
              <a:t>6</a:t>
            </a:fld>
            <a:endParaRPr lang="fa-IR" sz="2400" b="1">
              <a:solidFill>
                <a:schemeClr val="tx1"/>
              </a:solidFill>
              <a:cs typeface="B Zar" panose="00000400000000000000" pitchFamily="2" charset="-78"/>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587945464"/>
      </p:ext>
    </p:extLst>
  </p:cSld>
  <p:clrMapOvr>
    <a:masterClrMapping/>
  </p:clrMapOvr>
  <mc:AlternateContent xmlns:mc="http://schemas.openxmlformats.org/markup-compatibility/2006">
    <mc:Choice xmlns:p14="http://schemas.microsoft.com/office/powerpoint/2010/main" Requires="p14">
      <p:transition spd="slow" p14:dur="2000" advTm="37770"/>
    </mc:Choice>
    <mc:Fallback>
      <p:transition spd="slow" advTm="37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a:solidFill>
                  <a:prstClr val="black"/>
                </a:solidFill>
                <a:cs typeface="B Zar" panose="00000400000000000000" pitchFamily="2" charset="-78"/>
              </a:rPr>
              <a:t>اهداف تحقيق</a:t>
            </a:r>
            <a:endParaRPr lang="fa-IR"/>
          </a:p>
        </p:txBody>
      </p:sp>
      <p:sp>
        <p:nvSpPr>
          <p:cNvPr id="3" name="Content Placeholder 2"/>
          <p:cNvSpPr>
            <a:spLocks noGrp="1"/>
          </p:cNvSpPr>
          <p:nvPr>
            <p:ph sz="quarter" idx="13"/>
          </p:nvPr>
        </p:nvSpPr>
        <p:spPr/>
        <p:txBody>
          <a:bodyPr/>
          <a:lstStyle/>
          <a:p>
            <a:pPr marL="457200" indent="-457200" algn="just">
              <a:buFont typeface="+mj-lt"/>
              <a:buAutoNum type="arabicPeriod"/>
            </a:pPr>
            <a:r>
              <a:rPr lang="en-US" dirty="0">
                <a:solidFill>
                  <a:srgbClr val="000000"/>
                </a:solidFill>
                <a:latin typeface="Times New Roman" panose="02020603050405020304" pitchFamily="18" charset="0"/>
                <a:ea typeface="Times New Roman" panose="02020603050405020304" pitchFamily="18" charset="0"/>
                <a:cs typeface="B Lotus" panose="00000400000000000000" pitchFamily="2" charset="-78"/>
              </a:rPr>
              <a:t> </a:t>
            </a:r>
            <a:r>
              <a:rPr lang="fa-IR" sz="2400" b="1" dirty="0">
                <a:latin typeface="Calibri" panose="020F0502020204030204" pitchFamily="34" charset="0"/>
                <a:ea typeface="Calibri" panose="020F0502020204030204" pitchFamily="34" charset="0"/>
                <a:cs typeface="B Zar" panose="00000400000000000000" pitchFamily="2" charset="-78"/>
              </a:rPr>
              <a:t>هدف اصلی </a:t>
            </a:r>
            <a:r>
              <a:rPr lang="fa-IR" sz="2400" b="1" dirty="0" smtClean="0">
                <a:latin typeface="Calibri" panose="020F0502020204030204" pitchFamily="34" charset="0"/>
                <a:ea typeface="Calibri" panose="020F0502020204030204" pitchFamily="34" charset="0"/>
                <a:cs typeface="B Zar" panose="00000400000000000000" pitchFamily="2" charset="-78"/>
              </a:rPr>
              <a:t>تحقیق</a:t>
            </a:r>
          </a:p>
          <a:p>
            <a:pPr marL="457200" indent="-457200" algn="just">
              <a:buFont typeface="+mj-lt"/>
              <a:buAutoNum type="arabicPeriod"/>
            </a:pPr>
            <a:r>
              <a:rPr lang="fa-IR" sz="2400" b="1" dirty="0">
                <a:latin typeface="Calibri" panose="020F0502020204030204" pitchFamily="34" charset="0"/>
                <a:ea typeface="Calibri" panose="020F0502020204030204" pitchFamily="34" charset="0"/>
                <a:cs typeface="B Zar" panose="00000400000000000000" pitchFamily="2" charset="-78"/>
              </a:rPr>
              <a:t>اهداف فرعی</a:t>
            </a:r>
            <a:endParaRPr lang="en-US" sz="2400" b="1" dirty="0">
              <a:effectLst/>
              <a:latin typeface="Calibri" panose="020F0502020204030204" pitchFamily="34" charset="0"/>
              <a:ea typeface="Calibri" panose="020F0502020204030204" pitchFamily="34" charset="0"/>
              <a:cs typeface="B Zar" panose="00000400000000000000" pitchFamily="2" charset="-78"/>
            </a:endParaRPr>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solidFill>
                  <a:schemeClr val="tx1"/>
                </a:solidFill>
                <a:cs typeface="B Zar" panose="00000400000000000000" pitchFamily="2" charset="-78"/>
              </a:rPr>
              <a:t>ارائه سمینار تحقیق و تتبع </a:t>
            </a:r>
            <a:endParaRPr lang="fa-IR" sz="2000" b="1" dirty="0">
              <a:solidFill>
                <a:schemeClr val="tx1"/>
              </a:solidFill>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400" b="1" smtClean="0">
                <a:solidFill>
                  <a:schemeClr val="tx1"/>
                </a:solidFill>
                <a:cs typeface="B Zar" panose="00000400000000000000" pitchFamily="2" charset="-78"/>
              </a:rPr>
              <a:t>7</a:t>
            </a:fld>
            <a:endParaRPr lang="fa-IR" sz="2400" b="1">
              <a:solidFill>
                <a:schemeClr val="tx1"/>
              </a:solidFill>
              <a:cs typeface="B Zar" panose="00000400000000000000" pitchFamily="2" charset="-78"/>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90500916"/>
      </p:ext>
    </p:extLst>
  </p:cSld>
  <p:clrMapOvr>
    <a:masterClrMapping/>
  </p:clrMapOvr>
  <mc:AlternateContent xmlns:mc="http://schemas.openxmlformats.org/markup-compatibility/2006">
    <mc:Choice xmlns:p14="http://schemas.microsoft.com/office/powerpoint/2010/main" Requires="p14">
      <p:transition spd="slow" p14:dur="2000" advTm="47746"/>
    </mc:Choice>
    <mc:Fallback>
      <p:transition spd="slow" advTm="47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1300786"/>
            <a:ext cx="8689976" cy="1635598"/>
          </a:xfrm>
        </p:spPr>
        <p:txBody>
          <a:bodyPr/>
          <a:lstStyle/>
          <a:p>
            <a:pPr algn="ctr"/>
            <a:r>
              <a:rPr lang="fa-IR" sz="3600" b="1" dirty="0">
                <a:cs typeface="B Zar" panose="00000400000000000000" pitchFamily="2" charset="-78"/>
              </a:rPr>
              <a:t>م</a:t>
            </a:r>
            <a:r>
              <a:rPr lang="fa-IR" sz="3600" b="1" dirty="0" smtClean="0">
                <a:solidFill>
                  <a:schemeClr val="tx1"/>
                </a:solidFill>
                <a:cs typeface="B Zar" panose="00000400000000000000" pitchFamily="2" charset="-78"/>
              </a:rPr>
              <a:t>قدمه </a:t>
            </a:r>
            <a:r>
              <a:rPr lang="fa-IR" sz="3600" b="1" dirty="0">
                <a:solidFill>
                  <a:schemeClr val="tx1"/>
                </a:solidFill>
                <a:cs typeface="B Zar" panose="00000400000000000000" pitchFamily="2" charset="-78"/>
              </a:rPr>
              <a:t>و بررسي مفاهيم</a:t>
            </a:r>
            <a:endParaRPr lang="fa-IR" dirty="0">
              <a:solidFill>
                <a:schemeClr val="tx1"/>
              </a:solidFill>
            </a:endParaRPr>
          </a:p>
        </p:txBody>
      </p:sp>
      <p:sp>
        <p:nvSpPr>
          <p:cNvPr id="4" name="Date Placeholder 3"/>
          <p:cNvSpPr>
            <a:spLocks noGrp="1"/>
          </p:cNvSpPr>
          <p:nvPr>
            <p:ph type="dt" sz="half" idx="10"/>
          </p:nvPr>
        </p:nvSpPr>
        <p:spPr/>
        <p:txBody>
          <a:bodyPr/>
          <a:lstStyle/>
          <a:p>
            <a:fld id="{7DBA233E-4EEC-410A-ACC8-4FE8A25B7302}"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t>8</a:t>
            </a:fld>
            <a:endParaRPr lang="fa-IR" sz="2000" b="1"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67085022"/>
      </p:ext>
    </p:extLst>
  </p:cSld>
  <p:clrMapOvr>
    <a:masterClrMapping/>
  </p:clrMapOvr>
  <mc:AlternateContent xmlns:mc="http://schemas.openxmlformats.org/markup-compatibility/2006">
    <mc:Choice xmlns:p14="http://schemas.microsoft.com/office/powerpoint/2010/main" Requires="p14">
      <p:transition spd="slow" p14:dur="2000" advTm="3108"/>
    </mc:Choice>
    <mc:Fallback>
      <p:transition spd="slow" advTm="3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a:r>
              <a:rPr lang="fa-IR" sz="2400">
                <a:solidFill>
                  <a:srgbClr val="000000"/>
                </a:solidFill>
                <a:latin typeface="Calibri" panose="020F0502020204030204" pitchFamily="34" charset="0"/>
                <a:ea typeface="Times New Roman" panose="02020603050405020304" pitchFamily="18" charset="0"/>
                <a:cs typeface="B Zar" panose="00000400000000000000" pitchFamily="2" charset="-78"/>
              </a:rPr>
              <a:t>انتخاب مرورگر کد یکی از جنبه‌های مهم توسعه نرم‌افزار است و به عوامل مختلفی بستگی دارد</a:t>
            </a:r>
            <a:r>
              <a:rPr lang="en-US" sz="2400">
                <a:solidFill>
                  <a:srgbClr val="000000"/>
                </a:solidFill>
                <a:latin typeface="Calibri" panose="020F0502020204030204" pitchFamily="34" charset="0"/>
                <a:ea typeface="Times New Roman" panose="02020603050405020304" pitchFamily="18" charset="0"/>
                <a:cs typeface="B Zar" panose="00000400000000000000" pitchFamily="2" charset="-78"/>
              </a:rPr>
              <a:t>.</a:t>
            </a:r>
            <a:endParaRPr lang="fa-IR" sz="2400">
              <a:cs typeface="B Zar" panose="00000400000000000000" pitchFamily="2" charset="-78"/>
            </a:endParaRPr>
          </a:p>
        </p:txBody>
      </p:sp>
      <p:sp>
        <p:nvSpPr>
          <p:cNvPr id="3" name="Content Placeholder 2"/>
          <p:cNvSpPr>
            <a:spLocks noGrp="1"/>
          </p:cNvSpPr>
          <p:nvPr>
            <p:ph sz="quarter" idx="13"/>
          </p:nvPr>
        </p:nvSpPr>
        <p:spPr/>
        <p:txBody>
          <a:bodyPr/>
          <a:lstStyle/>
          <a:p>
            <a:pPr marL="457200" indent="-457200">
              <a:buFont typeface="+mj-lt"/>
              <a:buAutoNum type="arabicPeriod"/>
            </a:pPr>
            <a:r>
              <a:rPr lang="fa-IR" b="1">
                <a:solidFill>
                  <a:srgbClr val="000000"/>
                </a:solidFill>
                <a:latin typeface="Calibri" panose="020F0502020204030204" pitchFamily="34" charset="0"/>
                <a:ea typeface="Times New Roman" panose="02020603050405020304" pitchFamily="18" charset="0"/>
                <a:cs typeface="B Zar" panose="00000400000000000000" pitchFamily="2" charset="-78"/>
              </a:rPr>
              <a:t>برنامه‌نویسی </a:t>
            </a:r>
            <a:r>
              <a:rPr lang="fa-IR" b="1" smtClean="0">
                <a:solidFill>
                  <a:srgbClr val="000000"/>
                </a:solidFill>
                <a:latin typeface="Calibri" panose="020F0502020204030204" pitchFamily="34" charset="0"/>
                <a:ea typeface="Times New Roman" panose="02020603050405020304" pitchFamily="18" charset="0"/>
                <a:cs typeface="B Zar" panose="00000400000000000000" pitchFamily="2" charset="-78"/>
              </a:rPr>
              <a:t>جفت</a:t>
            </a:r>
          </a:p>
          <a:p>
            <a:pPr marL="457200" indent="-457200">
              <a:buFont typeface="+mj-lt"/>
              <a:buAutoNum type="arabicPeriod"/>
            </a:pPr>
            <a:r>
              <a:rPr lang="fa-IR" b="1">
                <a:solidFill>
                  <a:srgbClr val="000000"/>
                </a:solidFill>
                <a:latin typeface="Calibri" panose="020F0502020204030204" pitchFamily="34" charset="0"/>
                <a:ea typeface="Times New Roman" panose="02020603050405020304" pitchFamily="18" charset="0"/>
                <a:cs typeface="B Zar" panose="00000400000000000000" pitchFamily="2" charset="-78"/>
              </a:rPr>
              <a:t>مرور کد به کمک </a:t>
            </a:r>
            <a:r>
              <a:rPr lang="fa-IR" b="1" smtClean="0">
                <a:solidFill>
                  <a:srgbClr val="000000"/>
                </a:solidFill>
                <a:latin typeface="Calibri" panose="020F0502020204030204" pitchFamily="34" charset="0"/>
                <a:ea typeface="Times New Roman" panose="02020603050405020304" pitchFamily="18" charset="0"/>
                <a:cs typeface="B Zar" panose="00000400000000000000" pitchFamily="2" charset="-78"/>
              </a:rPr>
              <a:t>ابزار</a:t>
            </a:r>
          </a:p>
          <a:p>
            <a:pPr marL="457200" indent="-457200">
              <a:buFont typeface="+mj-lt"/>
              <a:buAutoNum type="arabicPeriod"/>
            </a:pPr>
            <a:r>
              <a:rPr lang="ar-SA" b="1">
                <a:solidFill>
                  <a:srgbClr val="000000"/>
                </a:solidFill>
                <a:latin typeface="Calibri" panose="020F0502020204030204" pitchFamily="34" charset="0"/>
                <a:ea typeface="Times New Roman" panose="02020603050405020304" pitchFamily="18" charset="0"/>
                <a:cs typeface="B Zar" panose="00000400000000000000" pitchFamily="2" charset="-78"/>
              </a:rPr>
              <a:t>بازبینی کد </a:t>
            </a:r>
            <a:r>
              <a:rPr lang="ar-SA" b="1" smtClean="0">
                <a:solidFill>
                  <a:srgbClr val="000000"/>
                </a:solidFill>
                <a:latin typeface="Calibri" panose="020F0502020204030204" pitchFamily="34" charset="0"/>
                <a:ea typeface="Times New Roman" panose="02020603050405020304" pitchFamily="18" charset="0"/>
                <a:cs typeface="B Zar" panose="00000400000000000000" pitchFamily="2" charset="-78"/>
              </a:rPr>
              <a:t>مرور</a:t>
            </a:r>
            <a:endParaRPr lang="fa-IR" b="1" smtClean="0">
              <a:solidFill>
                <a:srgbClr val="000000"/>
              </a:solidFill>
              <a:latin typeface="Calibri" panose="020F0502020204030204" pitchFamily="34" charset="0"/>
              <a:ea typeface="Times New Roman" panose="02020603050405020304" pitchFamily="18" charset="0"/>
              <a:cs typeface="B Zar" panose="00000400000000000000" pitchFamily="2" charset="-78"/>
            </a:endParaRPr>
          </a:p>
          <a:p>
            <a:pPr marL="457200" indent="-457200">
              <a:buFont typeface="+mj-lt"/>
              <a:buAutoNum type="arabicPeriod"/>
            </a:pPr>
            <a:r>
              <a:rPr lang="fa-IR" b="1">
                <a:solidFill>
                  <a:srgbClr val="000000"/>
                </a:solidFill>
                <a:latin typeface="Calibri" panose="020F0502020204030204" pitchFamily="34" charset="0"/>
                <a:ea typeface="Times New Roman" panose="02020603050405020304" pitchFamily="18" charset="0"/>
                <a:cs typeface="B Zar" panose="00000400000000000000" pitchFamily="2" charset="-78"/>
              </a:rPr>
              <a:t>بازبینی رسمی کد</a:t>
            </a:r>
            <a:endParaRPr lang="fa-IR"/>
          </a:p>
        </p:txBody>
      </p:sp>
      <p:sp>
        <p:nvSpPr>
          <p:cNvPr id="4" name="Date Placeholder 3"/>
          <p:cNvSpPr>
            <a:spLocks noGrp="1"/>
          </p:cNvSpPr>
          <p:nvPr>
            <p:ph type="dt" sz="half" idx="10"/>
          </p:nvPr>
        </p:nvSpPr>
        <p:spPr/>
        <p:txBody>
          <a:bodyPr/>
          <a:lstStyle/>
          <a:p>
            <a:fld id="{660D6C66-A208-42BC-964A-96C3BC55D89B}" type="datetime8">
              <a:rPr lang="fa-IR" smtClean="0"/>
              <a:t>07 ژانويه 22</a:t>
            </a:fld>
            <a:endParaRPr lang="fa-IR"/>
          </a:p>
        </p:txBody>
      </p:sp>
      <p:sp>
        <p:nvSpPr>
          <p:cNvPr id="5" name="Footer Placeholder 4"/>
          <p:cNvSpPr>
            <a:spLocks noGrp="1"/>
          </p:cNvSpPr>
          <p:nvPr>
            <p:ph type="ftr" sz="quarter" idx="11"/>
          </p:nvPr>
        </p:nvSpPr>
        <p:spPr/>
        <p:txBody>
          <a:bodyPr/>
          <a:lstStyle/>
          <a:p>
            <a:r>
              <a:rPr lang="fa-IR" sz="2000" b="1" dirty="0" smtClean="0">
                <a:cs typeface="B Zar" panose="00000400000000000000" pitchFamily="2" charset="-78"/>
              </a:rPr>
              <a:t>ارائه سمینار تحقیق و تتبع </a:t>
            </a:r>
            <a:endParaRPr lang="fa-IR" sz="2000" b="1" dirty="0">
              <a:cs typeface="B Zar" panose="00000400000000000000" pitchFamily="2" charset="-78"/>
            </a:endParaRPr>
          </a:p>
        </p:txBody>
      </p:sp>
      <p:sp>
        <p:nvSpPr>
          <p:cNvPr id="6" name="Slide Number Placeholder 5"/>
          <p:cNvSpPr>
            <a:spLocks noGrp="1"/>
          </p:cNvSpPr>
          <p:nvPr>
            <p:ph type="sldNum" sz="quarter" idx="12"/>
          </p:nvPr>
        </p:nvSpPr>
        <p:spPr/>
        <p:txBody>
          <a:bodyPr/>
          <a:lstStyle/>
          <a:p>
            <a:fld id="{638EA6BA-5847-498D-A0FF-63A4B780104B}" type="slidenum">
              <a:rPr lang="fa-IR" sz="2000" b="1" smtClean="0">
                <a:cs typeface="B Zar" panose="00000400000000000000" pitchFamily="2" charset="-78"/>
              </a:rPr>
              <a:t>9</a:t>
            </a:fld>
            <a:endParaRPr lang="fa-IR" sz="2000" b="1" dirty="0">
              <a:cs typeface="B Zar" panose="00000400000000000000" pitchFamily="2" charset="-78"/>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04177557"/>
      </p:ext>
    </p:extLst>
  </p:cSld>
  <p:clrMapOvr>
    <a:masterClrMapping/>
  </p:clrMapOvr>
  <mc:AlternateContent xmlns:mc="http://schemas.openxmlformats.org/markup-compatibility/2006">
    <mc:Choice xmlns:p14="http://schemas.microsoft.com/office/powerpoint/2010/main" Requires="p14">
      <p:transition spd="slow" p14:dur="2000" advTm="17768"/>
    </mc:Choice>
    <mc:Fallback>
      <p:transition spd="slow" advTm="17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Droplet</Template>
  <TotalTime>1169</TotalTime>
  <Words>527</Words>
  <Application>Microsoft Office PowerPoint</Application>
  <PresentationFormat>Widescreen</PresentationFormat>
  <Paragraphs>135</Paragraphs>
  <Slides>21</Slides>
  <Notes>0</Notes>
  <HiddenSlides>0</HiddenSlides>
  <MMClips>21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Arial</vt:lpstr>
      <vt:lpstr>B Lotus</vt:lpstr>
      <vt:lpstr>B Nazanin</vt:lpstr>
      <vt:lpstr>B Zar</vt:lpstr>
      <vt:lpstr>BLotus</vt:lpstr>
      <vt:lpstr>Calibri</vt:lpstr>
      <vt:lpstr>Cambria</vt:lpstr>
      <vt:lpstr>Symbol</vt:lpstr>
      <vt:lpstr>Times New Roman</vt:lpstr>
      <vt:lpstr>Trebuchet MS</vt:lpstr>
      <vt:lpstr>Tw Cen MT</vt:lpstr>
      <vt:lpstr>Droplet</vt:lpstr>
      <vt:lpstr>بسم الله الرحمن الرحیم</vt:lpstr>
      <vt:lpstr>عنوان سمينار:</vt:lpstr>
      <vt:lpstr>PowerPoint Presentation</vt:lpstr>
      <vt:lpstr>فهرست</vt:lpstr>
      <vt:lpstr>تعريف مسئله و اهداف تحقيق </vt:lpstr>
      <vt:lpstr>تعريف مسئله</vt:lpstr>
      <vt:lpstr>اهداف تحقيق</vt:lpstr>
      <vt:lpstr>مقدمه و بررسي مفاهيم</vt:lpstr>
      <vt:lpstr>انتخاب مرورگر کد یکی از جنبه‌های مهم توسعه نرم‌افزار است و به عوامل مختلفی بستگی دارد.</vt:lpstr>
      <vt:lpstr>PowerPoint Presentation</vt:lpstr>
      <vt:lpstr>ادبیات سیستم‌ها  شامل سه مرحله اصلی:</vt:lpstr>
      <vt:lpstr>ادبیات در مهندسی نرم‌افزار  مطالعه ارائه شده در زمینه پیش‌بینی خطا و همچنین روش Agile انجام شده است.</vt:lpstr>
      <vt:lpstr>ادبیات در داده‌کاوی یک مطالعه مروری بر ادبیات انجام شد که در آن مفهوم داده‌کاوی برای مدیریت ارتباط با مشتری (CRM) مورد هدف قرار گرفت. بر اساس چهار بعد CRM تقسیم شده­اند: </vt:lpstr>
      <vt:lpstr>مروري بركارهاي انجام شده در پايان‌نامه</vt:lpstr>
      <vt:lpstr>بازنگر (REVFINDER) </vt:lpstr>
      <vt:lpstr>PowerPoint Presentation</vt:lpstr>
      <vt:lpstr>روش تحقیق سه‌مرحله‌ای:</vt:lpstr>
      <vt:lpstr>نتایج حاصل از تحقیق</vt:lpstr>
      <vt:lpstr>ارائه ایده براي ادامه كار</vt:lpstr>
      <vt:lpstr>مشکلات موجود در ساختار پایان‌نامه مورد بررسی </vt:lpstr>
      <vt:lpstr>با تشکراز استاد خوبم</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بسم الله الرحمن الرحیم</dc:title>
  <dc:creator>A.safari</dc:creator>
  <cp:lastModifiedBy>A.safari</cp:lastModifiedBy>
  <cp:revision>74</cp:revision>
  <dcterms:created xsi:type="dcterms:W3CDTF">2021-09-26T01:43:33Z</dcterms:created>
  <dcterms:modified xsi:type="dcterms:W3CDTF">2022-01-08T03:13:40Z</dcterms:modified>
</cp:coreProperties>
</file>

<file path=docProps/thumbnail.jpeg>
</file>